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1"/>
  </p:notesMasterIdLst>
  <p:sldIdLst>
    <p:sldId id="262" r:id="rId2"/>
    <p:sldId id="284" r:id="rId3"/>
    <p:sldId id="344" r:id="rId4"/>
    <p:sldId id="257" r:id="rId5"/>
    <p:sldId id="346" r:id="rId6"/>
    <p:sldId id="347" r:id="rId7"/>
    <p:sldId id="345" r:id="rId8"/>
    <p:sldId id="349" r:id="rId9"/>
    <p:sldId id="348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62" r:id="rId20"/>
    <p:sldId id="359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43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D2648-F613-418A-B82D-6E9A46F7907A}" type="datetimeFigureOut">
              <a:rPr lang="fr-MA" smtClean="0"/>
              <a:t>20/02/2022</a:t>
            </a:fld>
            <a:endParaRPr lang="f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EBE38-9580-4565-82F0-C959C8C13D4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5557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M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2633F11-5A17-451D-9E05-AE751C156FF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68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MA" dirty="0"/>
              <a:t>On souhaite de mesurer la température d’eau sans utiliser un moyen de mesure qui donner une température exacte de réservoir 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EBE38-9580-4565-82F0-C959C8C13D44}" type="slidenum">
              <a:rPr lang="fr-MA" smtClean="0"/>
              <a:t>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79986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Si on peut voir une incertitude plus précis </a:t>
            </a:r>
          </a:p>
          <a:p>
            <a:r>
              <a:rPr lang="fr-FR" dirty="0"/>
              <a:t>on peut alors définir une autre choix de répartition en classe suivant la sensibilité voulue</a:t>
            </a:r>
          </a:p>
          <a:p>
            <a:endParaRPr lang="fr-FR" dirty="0"/>
          </a:p>
          <a:p>
            <a:r>
              <a:rPr lang="fr-FR" dirty="0"/>
              <a:t>on parle juste sur les éléments linguistique de variable linguistique comme froid chaude haut bas droit ….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EBE38-9580-4565-82F0-C959C8C13D44}" type="slidenum">
              <a:rPr lang="fr-MA" smtClean="0"/>
              <a:t>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90814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5B449D-74CE-4F1E-9C2A-E7AD1C9D90E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27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" name="Google Shape;51;p4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2" name="Google Shape;52;p4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6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0788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8" name="Google Shape;58;p5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9" name="Google Shape;59;p5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6184900" y="2654300"/>
            <a:ext cx="49148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6413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6" name="Google Shape;66;p6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7" name="Google Shape;67;p6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6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04141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3764192"/>
            <a:ext cx="9825600" cy="30892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9" name="Google Shape;79;p8"/>
          <p:cNvSpPr/>
          <p:nvPr/>
        </p:nvSpPr>
        <p:spPr>
          <a:xfrm flipH="1">
            <a:off x="4777613" y="2072151"/>
            <a:ext cx="7414000" cy="4786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80" name="Google Shape;80;p8"/>
          <p:cNvGrpSpPr/>
          <p:nvPr/>
        </p:nvGrpSpPr>
        <p:grpSpPr>
          <a:xfrm>
            <a:off x="341322" y="-158"/>
            <a:ext cx="3001796" cy="1391211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85" name="Google Shape;85;p8"/>
          <p:cNvGrpSpPr/>
          <p:nvPr/>
        </p:nvGrpSpPr>
        <p:grpSpPr>
          <a:xfrm>
            <a:off x="46579" y="6029500"/>
            <a:ext cx="2124408" cy="822763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7848472" y="1657"/>
            <a:ext cx="4343273" cy="1682019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858572" y="1734861"/>
            <a:ext cx="8489200" cy="3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26858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7" name="Google Shape;97;p9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8" name="Google Shape;98;p9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453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5" name="Google Shape;105;p10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6" name="Google Shape;106;p10"/>
          <p:cNvSpPr/>
          <p:nvPr/>
        </p:nvSpPr>
        <p:spPr>
          <a:xfrm>
            <a:off x="270967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437367" y="5551333"/>
            <a:ext cx="98868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61858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7425600" y="3778767"/>
            <a:ext cx="47664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7945630" y="5492769"/>
            <a:ext cx="3361269" cy="1365553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265532" y="3"/>
            <a:ext cx="3727219" cy="1444411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847800" y="1845133"/>
            <a:ext cx="84964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11466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847800" y="3818467"/>
            <a:ext cx="8496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 algn="ctr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 algn="ctr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 algn="ctr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 algn="ctr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4836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-4" y="6720301"/>
            <a:ext cx="12192000" cy="137699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078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1" y="3766000"/>
            <a:ext cx="9827200" cy="3092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" name="Google Shape;11;p2"/>
          <p:cNvSpPr/>
          <p:nvPr/>
        </p:nvSpPr>
        <p:spPr>
          <a:xfrm flipH="1">
            <a:off x="4776800" y="2067600"/>
            <a:ext cx="74152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" name="Google Shape;12;p2"/>
          <p:cNvSpPr/>
          <p:nvPr/>
        </p:nvSpPr>
        <p:spPr>
          <a:xfrm rot="10800000">
            <a:off x="6745207" y="0"/>
            <a:ext cx="5446800" cy="2736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13;p2"/>
          <p:cNvSpPr/>
          <p:nvPr/>
        </p:nvSpPr>
        <p:spPr>
          <a:xfrm>
            <a:off x="271033" y="275000"/>
            <a:ext cx="116500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14" name="Google Shape;14;p2"/>
          <p:cNvGrpSpPr/>
          <p:nvPr/>
        </p:nvGrpSpPr>
        <p:grpSpPr>
          <a:xfrm>
            <a:off x="340267" y="789"/>
            <a:ext cx="3000484" cy="13924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1207194" y="789"/>
            <a:ext cx="3000484" cy="13924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9409957" y="6784"/>
            <a:ext cx="2468376" cy="1002811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737376" y="5623803"/>
            <a:ext cx="3185424" cy="1234316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265532" y="5407536"/>
            <a:ext cx="3727219" cy="1444411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2478267" y="4550877"/>
            <a:ext cx="7148400" cy="69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66753797-9894-43EA-9910-59FDE1CBA30A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5853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668AE381-4DEE-49FB-A86F-D74645569439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9156627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emf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60936" y="4522519"/>
            <a:ext cx="366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Réalisé : Mohamed walid Hajoub</a:t>
            </a:r>
          </a:p>
          <a:p>
            <a:endParaRPr lang="fr-FR" sz="16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099754" y="6177752"/>
            <a:ext cx="1819491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Calibri"/>
                <a:cs typeface="Calibri"/>
              </a:rPr>
              <a:t>Pr : </a:t>
            </a:r>
            <a:r>
              <a:rPr lang="fr-FR" sz="16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LAKHAL </a:t>
            </a:r>
            <a:r>
              <a:rPr lang="fr-FR" sz="1600" dirty="0" err="1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Said</a:t>
            </a:r>
            <a:r>
              <a:rPr lang="fr-FR" sz="1600" dirty="0">
                <a:solidFill>
                  <a:schemeClr val="bg2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endParaRPr lang="fr-FR" sz="1600" dirty="0">
              <a:solidFill>
                <a:schemeClr val="bg2"/>
              </a:solidFill>
              <a:latin typeface="Calibri"/>
              <a:cs typeface="Calibri"/>
              <a:sym typeface="Calibri"/>
            </a:endParaRPr>
          </a:p>
          <a:p>
            <a:endParaRPr lang="fr-FR" sz="1467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3173852-FCD3-474B-8B5D-306E5E4164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18" y="1563060"/>
            <a:ext cx="1664388" cy="164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00DFAD0-18D7-4762-BD6A-63048A8F354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786" y="2048668"/>
            <a:ext cx="2374900" cy="842433"/>
          </a:xfrm>
          <a:prstGeom prst="rect">
            <a:avLst/>
          </a:prstGeom>
          <a:noFill/>
        </p:spPr>
      </p:pic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967933" y="1925701"/>
            <a:ext cx="7599926" cy="193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fr-FR" sz="4267" b="1" dirty="0">
                <a:solidFill>
                  <a:srgbClr val="0070C0"/>
                </a:solidFill>
              </a:rPr>
              <a:t>Systèmes</a:t>
            </a:r>
            <a:br>
              <a:rPr lang="fr-FR" sz="4267" b="1" dirty="0">
                <a:solidFill>
                  <a:srgbClr val="0070C0"/>
                </a:solidFill>
              </a:rPr>
            </a:br>
            <a:r>
              <a:rPr lang="fr-FR" sz="4267" b="1" dirty="0">
                <a:solidFill>
                  <a:srgbClr val="0070C0"/>
                </a:solidFill>
              </a:rPr>
              <a:t>d'information intelligents </a:t>
            </a:r>
            <a:br>
              <a:rPr lang="fr-FR" sz="4267" b="1" dirty="0">
                <a:solidFill>
                  <a:srgbClr val="0070C0"/>
                </a:solidFill>
              </a:rPr>
            </a:br>
            <a:r>
              <a:rPr lang="fr-FR" sz="4267" dirty="0">
                <a:solidFill>
                  <a:srgbClr val="0070C0"/>
                </a:solidFill>
              </a:rPr>
              <a:t>la logique floue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22444ED-E2A2-4208-A0CC-34A8E04EC4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MA" smtClean="0"/>
              <a:pPr/>
              <a:t>1</a:t>
            </a:fld>
            <a:endParaRPr lang="fr-M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Exemple de la commande floue </a:t>
            </a:r>
            <a:endParaRPr lang="fr-MA" sz="24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7" name="Picture 1078">
            <a:extLst>
              <a:ext uri="{FF2B5EF4-FFF2-40B4-BE49-F238E27FC236}">
                <a16:creationId xmlns:a16="http://schemas.microsoft.com/office/drawing/2014/main" id="{1200300F-8C03-4C30-BD5C-3D8C355FA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18" y="4173165"/>
            <a:ext cx="3567584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1079">
            <a:extLst>
              <a:ext uri="{FF2B5EF4-FFF2-40B4-BE49-F238E27FC236}">
                <a16:creationId xmlns:a16="http://schemas.microsoft.com/office/drawing/2014/main" id="{600D2337-B199-4F3B-9460-7EA831532D5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751513"/>
            <a:ext cx="5880101" cy="3307599"/>
            <a:chOff x="557" y="1296"/>
            <a:chExt cx="3704" cy="1375"/>
          </a:xfrm>
        </p:grpSpPr>
        <p:sp>
          <p:nvSpPr>
            <p:cNvPr id="34" name="Text Box 1028">
              <a:extLst>
                <a:ext uri="{FF2B5EF4-FFF2-40B4-BE49-F238E27FC236}">
                  <a16:creationId xmlns:a16="http://schemas.microsoft.com/office/drawing/2014/main" id="{1FFD6014-3989-4A77-9D61-AF861D483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392"/>
              <a:ext cx="970" cy="984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Serre 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Agricole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35" name="Group 1046">
              <a:extLst>
                <a:ext uri="{FF2B5EF4-FFF2-40B4-BE49-F238E27FC236}">
                  <a16:creationId xmlns:a16="http://schemas.microsoft.com/office/drawing/2014/main" id="{5B6F159B-71C3-4B23-A58C-C5B6E8D671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2" y="1426"/>
              <a:ext cx="960" cy="288"/>
              <a:chOff x="3082" y="1570"/>
              <a:chExt cx="960" cy="288"/>
            </a:xfrm>
          </p:grpSpPr>
          <p:sp>
            <p:nvSpPr>
              <p:cNvPr id="54" name="Line 1035">
                <a:extLst>
                  <a:ext uri="{FF2B5EF4-FFF2-40B4-BE49-F238E27FC236}">
                    <a16:creationId xmlns:a16="http://schemas.microsoft.com/office/drawing/2014/main" id="{E716C880-BA63-42FB-AB12-B6767E496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5" name="Text Box 1036">
                <a:extLst>
                  <a:ext uri="{FF2B5EF4-FFF2-40B4-BE49-F238E27FC236}">
                    <a16:creationId xmlns:a16="http://schemas.microsoft.com/office/drawing/2014/main" id="{8E671D82-96E6-4F66-9127-3273802B10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5" y="1570"/>
                <a:ext cx="8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Éclairage</a:t>
                </a:r>
              </a:p>
            </p:txBody>
          </p:sp>
        </p:grpSp>
        <p:grpSp>
          <p:nvGrpSpPr>
            <p:cNvPr id="36" name="Group 1037">
              <a:extLst>
                <a:ext uri="{FF2B5EF4-FFF2-40B4-BE49-F238E27FC236}">
                  <a16:creationId xmlns:a16="http://schemas.microsoft.com/office/drawing/2014/main" id="{DE2C6AB3-0AB0-41A9-9E71-E1F9FF48F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296"/>
              <a:ext cx="1162" cy="310"/>
              <a:chOff x="806" y="3242"/>
              <a:chExt cx="1162" cy="310"/>
            </a:xfrm>
          </p:grpSpPr>
          <p:sp>
            <p:nvSpPr>
              <p:cNvPr id="52" name="Line 1038">
                <a:extLst>
                  <a:ext uri="{FF2B5EF4-FFF2-40B4-BE49-F238E27FC236}">
                    <a16:creationId xmlns:a16="http://schemas.microsoft.com/office/drawing/2014/main" id="{CD10C217-A348-4246-A660-34FFF562B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3" name="Text Box 1039">
                <a:extLst>
                  <a:ext uri="{FF2B5EF4-FFF2-40B4-BE49-F238E27FC236}">
                    <a16:creationId xmlns:a16="http://schemas.microsoft.com/office/drawing/2014/main" id="{91573970-681F-4657-AB2B-B7A85A976A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10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Température</a:t>
                </a:r>
              </a:p>
            </p:txBody>
          </p:sp>
        </p:grpSp>
        <p:grpSp>
          <p:nvGrpSpPr>
            <p:cNvPr id="37" name="Group 1040">
              <a:extLst>
                <a:ext uri="{FF2B5EF4-FFF2-40B4-BE49-F238E27FC236}">
                  <a16:creationId xmlns:a16="http://schemas.microsoft.com/office/drawing/2014/main" id="{986E2A25-921F-4ACB-8DC6-563DF1483D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" y="1946"/>
              <a:ext cx="1181" cy="310"/>
              <a:chOff x="806" y="3242"/>
              <a:chExt cx="1181" cy="310"/>
            </a:xfrm>
          </p:grpSpPr>
          <p:sp>
            <p:nvSpPr>
              <p:cNvPr id="50" name="Line 1041">
                <a:extLst>
                  <a:ext uri="{FF2B5EF4-FFF2-40B4-BE49-F238E27FC236}">
                    <a16:creationId xmlns:a16="http://schemas.microsoft.com/office/drawing/2014/main" id="{C7AF3972-15B9-42BE-8586-5C5020E732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1" name="Text Box 1042">
                <a:extLst>
                  <a:ext uri="{FF2B5EF4-FFF2-40B4-BE49-F238E27FC236}">
                    <a16:creationId xmlns:a16="http://schemas.microsoft.com/office/drawing/2014/main" id="{112096E1-C190-4D50-A700-5BDAFCF27B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118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Rayonnement</a:t>
                </a:r>
              </a:p>
            </p:txBody>
          </p:sp>
        </p:grpSp>
        <p:grpSp>
          <p:nvGrpSpPr>
            <p:cNvPr id="38" name="Group 1043">
              <a:extLst>
                <a:ext uri="{FF2B5EF4-FFF2-40B4-BE49-F238E27FC236}">
                  <a16:creationId xmlns:a16="http://schemas.microsoft.com/office/drawing/2014/main" id="{D3FF3C58-238E-470A-BF13-E2913ADFDA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621"/>
              <a:ext cx="1162" cy="310"/>
              <a:chOff x="806" y="3242"/>
              <a:chExt cx="1162" cy="310"/>
            </a:xfrm>
          </p:grpSpPr>
          <p:sp>
            <p:nvSpPr>
              <p:cNvPr id="48" name="Line 1044">
                <a:extLst>
                  <a:ext uri="{FF2B5EF4-FFF2-40B4-BE49-F238E27FC236}">
                    <a16:creationId xmlns:a16="http://schemas.microsoft.com/office/drawing/2014/main" id="{F152E4A9-80DE-48FD-A616-88EDC677DB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" name="Text Box 1045">
                <a:extLst>
                  <a:ext uri="{FF2B5EF4-FFF2-40B4-BE49-F238E27FC236}">
                    <a16:creationId xmlns:a16="http://schemas.microsoft.com/office/drawing/2014/main" id="{49148140-220B-4D44-AF8B-A01A40183C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8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Humidité</a:t>
                </a:r>
              </a:p>
            </p:txBody>
          </p:sp>
        </p:grpSp>
        <p:grpSp>
          <p:nvGrpSpPr>
            <p:cNvPr id="39" name="Group 1047">
              <a:extLst>
                <a:ext uri="{FF2B5EF4-FFF2-40B4-BE49-F238E27FC236}">
                  <a16:creationId xmlns:a16="http://schemas.microsoft.com/office/drawing/2014/main" id="{82F00B1B-9FDE-4FDA-A839-324AD517A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8" y="1736"/>
              <a:ext cx="984" cy="288"/>
              <a:chOff x="3058" y="1592"/>
              <a:chExt cx="984" cy="288"/>
            </a:xfrm>
          </p:grpSpPr>
          <p:sp>
            <p:nvSpPr>
              <p:cNvPr id="46" name="Line 1048">
                <a:extLst>
                  <a:ext uri="{FF2B5EF4-FFF2-40B4-BE49-F238E27FC236}">
                    <a16:creationId xmlns:a16="http://schemas.microsoft.com/office/drawing/2014/main" id="{D2F4F15A-FB05-448E-ADB9-302A594833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7" name="Text Box 1049">
                <a:extLst>
                  <a:ext uri="{FF2B5EF4-FFF2-40B4-BE49-F238E27FC236}">
                    <a16:creationId xmlns:a16="http://schemas.microsoft.com/office/drawing/2014/main" id="{4BA8BF76-713B-40FD-B905-B1086152D2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8" y="1592"/>
                <a:ext cx="97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Ventilation</a:t>
                </a:r>
              </a:p>
            </p:txBody>
          </p:sp>
        </p:grpSp>
        <p:grpSp>
          <p:nvGrpSpPr>
            <p:cNvPr id="40" name="Group 1050">
              <a:extLst>
                <a:ext uri="{FF2B5EF4-FFF2-40B4-BE49-F238E27FC236}">
                  <a16:creationId xmlns:a16="http://schemas.microsoft.com/office/drawing/2014/main" id="{A86EE534-37DD-4FFF-92CB-66DD5E51F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2017"/>
              <a:ext cx="1287" cy="309"/>
              <a:chOff x="3068" y="1297"/>
              <a:chExt cx="1287" cy="309"/>
            </a:xfrm>
          </p:grpSpPr>
          <p:sp>
            <p:nvSpPr>
              <p:cNvPr id="44" name="Line 1051">
                <a:extLst>
                  <a:ext uri="{FF2B5EF4-FFF2-40B4-BE49-F238E27FC236}">
                    <a16:creationId xmlns:a16="http://schemas.microsoft.com/office/drawing/2014/main" id="{D752BBC2-43C0-48B9-80ED-60DED87AD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" name="Text Box 1052">
                <a:extLst>
                  <a:ext uri="{FF2B5EF4-FFF2-40B4-BE49-F238E27FC236}">
                    <a16:creationId xmlns:a16="http://schemas.microsoft.com/office/drawing/2014/main" id="{0BA54FAC-71D6-4594-99A8-B46DC98671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8" y="1297"/>
                <a:ext cx="1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Humidification</a:t>
                </a:r>
              </a:p>
            </p:txBody>
          </p:sp>
        </p:grpSp>
        <p:grpSp>
          <p:nvGrpSpPr>
            <p:cNvPr id="41" name="Group 1053">
              <a:extLst>
                <a:ext uri="{FF2B5EF4-FFF2-40B4-BE49-F238E27FC236}">
                  <a16:creationId xmlns:a16="http://schemas.microsoft.com/office/drawing/2014/main" id="{601D8542-0ACB-4F23-B068-984DC48D0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2" y="2038"/>
              <a:ext cx="1559" cy="633"/>
              <a:chOff x="3082" y="1606"/>
              <a:chExt cx="1559" cy="633"/>
            </a:xfrm>
          </p:grpSpPr>
          <p:sp>
            <p:nvSpPr>
              <p:cNvPr id="42" name="Line 1054">
                <a:extLst>
                  <a:ext uri="{FF2B5EF4-FFF2-40B4-BE49-F238E27FC236}">
                    <a16:creationId xmlns:a16="http://schemas.microsoft.com/office/drawing/2014/main" id="{173877AC-F7FB-4BF6-8E71-180E14B4E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3" name="Text Box 1055">
                <a:extLst>
                  <a:ext uri="{FF2B5EF4-FFF2-40B4-BE49-F238E27FC236}">
                    <a16:creationId xmlns:a16="http://schemas.microsoft.com/office/drawing/2014/main" id="{53718B85-B696-4B27-ADB2-19DF3B2FD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5" y="1894"/>
                <a:ext cx="1386" cy="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Chauffage/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Refroidissement</a:t>
                </a:r>
              </a:p>
            </p:txBody>
          </p:sp>
        </p:grpSp>
      </p:grpSp>
      <p:pic>
        <p:nvPicPr>
          <p:cNvPr id="56" name="Picture 27">
            <a:extLst>
              <a:ext uri="{FF2B5EF4-FFF2-40B4-BE49-F238E27FC236}">
                <a16:creationId xmlns:a16="http://schemas.microsoft.com/office/drawing/2014/main" id="{C1E297FB-9D22-49B2-A3A9-A4D917E6E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6" y="1219150"/>
            <a:ext cx="4286574" cy="2737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4" name="Group 31">
            <a:extLst>
              <a:ext uri="{FF2B5EF4-FFF2-40B4-BE49-F238E27FC236}">
                <a16:creationId xmlns:a16="http://schemas.microsoft.com/office/drawing/2014/main" id="{EDA25D1B-C0FD-476C-A664-12888102692E}"/>
              </a:ext>
            </a:extLst>
          </p:cNvPr>
          <p:cNvGrpSpPr>
            <a:grpSpLocks/>
          </p:cNvGrpSpPr>
          <p:nvPr/>
        </p:nvGrpSpPr>
        <p:grpSpPr bwMode="auto">
          <a:xfrm>
            <a:off x="373415" y="4142127"/>
            <a:ext cx="5821675" cy="2274554"/>
            <a:chOff x="652" y="2592"/>
            <a:chExt cx="3716" cy="1490"/>
          </a:xfrm>
        </p:grpSpPr>
        <p:sp>
          <p:nvSpPr>
            <p:cNvPr id="75" name="Text Box 5">
              <a:extLst>
                <a:ext uri="{FF2B5EF4-FFF2-40B4-BE49-F238E27FC236}">
                  <a16:creationId xmlns:a16="http://schemas.microsoft.com/office/drawing/2014/main" id="{73715583-85E6-4933-A46D-F634C9DE0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8" y="2638"/>
              <a:ext cx="970" cy="1444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Véhicule autonome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76" name="Group 6">
              <a:extLst>
                <a:ext uri="{FF2B5EF4-FFF2-40B4-BE49-F238E27FC236}">
                  <a16:creationId xmlns:a16="http://schemas.microsoft.com/office/drawing/2014/main" id="{475B151F-A88A-41A5-8BC9-A16F7D1100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1" y="3050"/>
              <a:ext cx="1587" cy="310"/>
              <a:chOff x="3082" y="1296"/>
              <a:chExt cx="1587" cy="310"/>
            </a:xfrm>
          </p:grpSpPr>
          <p:sp>
            <p:nvSpPr>
              <p:cNvPr id="89" name="Line 7">
                <a:extLst>
                  <a:ext uri="{FF2B5EF4-FFF2-40B4-BE49-F238E27FC236}">
                    <a16:creationId xmlns:a16="http://schemas.microsoft.com/office/drawing/2014/main" id="{22982A17-F4A0-4187-9AEB-65E1B4D6F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606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0" name="Text Box 8">
                <a:extLst>
                  <a:ext uri="{FF2B5EF4-FFF2-40B4-BE49-F238E27FC236}">
                    <a16:creationId xmlns:a16="http://schemas.microsoft.com/office/drawing/2014/main" id="{ADDADD8A-BE79-4652-A09D-1F3FB656D1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5" y="1296"/>
                <a:ext cx="1574" cy="3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Pas moteur volant</a:t>
                </a:r>
              </a:p>
            </p:txBody>
          </p:sp>
        </p:grpSp>
        <p:grpSp>
          <p:nvGrpSpPr>
            <p:cNvPr id="77" name="Group 9">
              <a:extLst>
                <a:ext uri="{FF2B5EF4-FFF2-40B4-BE49-F238E27FC236}">
                  <a16:creationId xmlns:a16="http://schemas.microsoft.com/office/drawing/2014/main" id="{3B8CF49C-2091-4C52-80C9-581C46AD2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" y="2892"/>
              <a:ext cx="1162" cy="310"/>
              <a:chOff x="806" y="3242"/>
              <a:chExt cx="1162" cy="310"/>
            </a:xfrm>
          </p:grpSpPr>
          <p:sp>
            <p:nvSpPr>
              <p:cNvPr id="87" name="Line 10">
                <a:extLst>
                  <a:ext uri="{FF2B5EF4-FFF2-40B4-BE49-F238E27FC236}">
                    <a16:creationId xmlns:a16="http://schemas.microsoft.com/office/drawing/2014/main" id="{E1D276C2-5FE4-4C5C-8823-CCA772FF1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8" name="Text Box 11">
                <a:extLst>
                  <a:ext uri="{FF2B5EF4-FFF2-40B4-BE49-F238E27FC236}">
                    <a16:creationId xmlns:a16="http://schemas.microsoft.com/office/drawing/2014/main" id="{C54C64F3-2319-4912-9AA8-B80B2326D1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11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Cap/chaussée</a:t>
                </a:r>
              </a:p>
            </p:txBody>
          </p:sp>
        </p:grpSp>
        <p:grpSp>
          <p:nvGrpSpPr>
            <p:cNvPr id="78" name="Group 12">
              <a:extLst>
                <a:ext uri="{FF2B5EF4-FFF2-40B4-BE49-F238E27FC236}">
                  <a16:creationId xmlns:a16="http://schemas.microsoft.com/office/drawing/2014/main" id="{8E232F6A-EB70-4C4C-AAFC-92372643C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" y="3542"/>
              <a:ext cx="1162" cy="310"/>
              <a:chOff x="806" y="3242"/>
              <a:chExt cx="1162" cy="310"/>
            </a:xfrm>
          </p:grpSpPr>
          <p:sp>
            <p:nvSpPr>
              <p:cNvPr id="85" name="Line 13">
                <a:extLst>
                  <a:ext uri="{FF2B5EF4-FFF2-40B4-BE49-F238E27FC236}">
                    <a16:creationId xmlns:a16="http://schemas.microsoft.com/office/drawing/2014/main" id="{14D8E322-D462-4FEB-835B-3F91E3D77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6" name="Text Box 14">
                <a:extLst>
                  <a:ext uri="{FF2B5EF4-FFF2-40B4-BE49-F238E27FC236}">
                    <a16:creationId xmlns:a16="http://schemas.microsoft.com/office/drawing/2014/main" id="{14D925B2-4F10-42DA-A66C-3A938C4D50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11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Angle volant</a:t>
                </a:r>
              </a:p>
            </p:txBody>
          </p:sp>
        </p:grpSp>
        <p:grpSp>
          <p:nvGrpSpPr>
            <p:cNvPr id="79" name="Group 15">
              <a:extLst>
                <a:ext uri="{FF2B5EF4-FFF2-40B4-BE49-F238E27FC236}">
                  <a16:creationId xmlns:a16="http://schemas.microsoft.com/office/drawing/2014/main" id="{0C679A21-3020-402A-B273-483A86612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" y="3217"/>
              <a:ext cx="1162" cy="310"/>
              <a:chOff x="806" y="3242"/>
              <a:chExt cx="1162" cy="310"/>
            </a:xfrm>
          </p:grpSpPr>
          <p:sp>
            <p:nvSpPr>
              <p:cNvPr id="83" name="Line 16">
                <a:extLst>
                  <a:ext uri="{FF2B5EF4-FFF2-40B4-BE49-F238E27FC236}">
                    <a16:creationId xmlns:a16="http://schemas.microsoft.com/office/drawing/2014/main" id="{8D194F0C-C7A1-4F56-8F54-A448827B0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 Box 17">
                <a:extLst>
                  <a:ext uri="{FF2B5EF4-FFF2-40B4-BE49-F238E27FC236}">
                    <a16:creationId xmlns:a16="http://schemas.microsoft.com/office/drawing/2014/main" id="{21010D5C-4632-4F8B-B0E7-6FDDF3370E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68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Vitesse</a:t>
                </a:r>
              </a:p>
            </p:txBody>
          </p:sp>
        </p:grpSp>
        <p:grpSp>
          <p:nvGrpSpPr>
            <p:cNvPr id="80" name="Group 28">
              <a:extLst>
                <a:ext uri="{FF2B5EF4-FFF2-40B4-BE49-F238E27FC236}">
                  <a16:creationId xmlns:a16="http://schemas.microsoft.com/office/drawing/2014/main" id="{1D8EC8CE-4FE2-4794-9A09-EB80651589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" y="2592"/>
              <a:ext cx="1162" cy="310"/>
              <a:chOff x="806" y="3242"/>
              <a:chExt cx="1162" cy="310"/>
            </a:xfrm>
          </p:grpSpPr>
          <p:sp>
            <p:nvSpPr>
              <p:cNvPr id="81" name="Line 29">
                <a:extLst>
                  <a:ext uri="{FF2B5EF4-FFF2-40B4-BE49-F238E27FC236}">
                    <a16:creationId xmlns:a16="http://schemas.microsoft.com/office/drawing/2014/main" id="{81429762-3B57-4E33-BFBE-17CAE7FF9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2" name="Text Box 30">
                <a:extLst>
                  <a:ext uri="{FF2B5EF4-FFF2-40B4-BE49-F238E27FC236}">
                    <a16:creationId xmlns:a16="http://schemas.microsoft.com/office/drawing/2014/main" id="{FF239C15-3FDF-4FCA-99CB-DCCCF2CC1B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242"/>
                <a:ext cx="7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Position</a:t>
                </a:r>
              </a:p>
            </p:txBody>
          </p:sp>
        </p:grpSp>
      </p:grp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AAF5165D-8C82-4432-89BE-86D192403BAE}"/>
              </a:ext>
            </a:extLst>
          </p:cNvPr>
          <p:cNvCxnSpPr>
            <a:cxnSpLocks/>
          </p:cNvCxnSpPr>
          <p:nvPr/>
        </p:nvCxnSpPr>
        <p:spPr>
          <a:xfrm flipV="1">
            <a:off x="6096000" y="1132644"/>
            <a:ext cx="0" cy="54468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2" name="Text Box 32">
            <a:extLst>
              <a:ext uri="{FF2B5EF4-FFF2-40B4-BE49-F238E27FC236}">
                <a16:creationId xmlns:a16="http://schemas.microsoft.com/office/drawing/2014/main" id="{CE1E415E-F137-442D-906D-E5366E3E4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3257" y="2742835"/>
            <a:ext cx="1738312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altLang="fr-FR" sz="1600" b="1" dirty="0"/>
              <a:t>« Pilotage de direction automobile par logique floue. »</a:t>
            </a:r>
          </a:p>
          <a:p>
            <a:endParaRPr lang="fr-FR" altLang="fr-FR" sz="1300" dirty="0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CFB68235-AB07-4B9B-99A6-B75725C970E1}"/>
              </a:ext>
            </a:extLst>
          </p:cNvPr>
          <p:cNvSpPr txBox="1"/>
          <p:nvPr/>
        </p:nvSpPr>
        <p:spPr>
          <a:xfrm>
            <a:off x="3980929" y="5984943"/>
            <a:ext cx="246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800" b="1" dirty="0">
                <a:solidFill>
                  <a:schemeClr val="accent6"/>
                </a:solidFill>
                <a:latin typeface="+mn-lt"/>
                <a:cs typeface="Calibri"/>
                <a:sym typeface="Calibri"/>
              </a:rPr>
              <a:t>Exemple véhicule autonome</a:t>
            </a:r>
            <a:endParaRPr lang="fr-MA" sz="1800" b="1" dirty="0">
              <a:solidFill>
                <a:schemeClr val="accent6"/>
              </a:solidFill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DD25045-FF80-4CEB-AD11-3AED6824E8DC}"/>
              </a:ext>
            </a:extLst>
          </p:cNvPr>
          <p:cNvSpPr txBox="1"/>
          <p:nvPr/>
        </p:nvSpPr>
        <p:spPr>
          <a:xfrm>
            <a:off x="10133542" y="5955016"/>
            <a:ext cx="2777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800" b="1" dirty="0">
                <a:solidFill>
                  <a:schemeClr val="accent6"/>
                </a:solidFill>
                <a:latin typeface="+mn-lt"/>
                <a:cs typeface="Calibri"/>
                <a:sym typeface="Calibri"/>
              </a:rPr>
              <a:t>Exemple Serre </a:t>
            </a:r>
          </a:p>
          <a:p>
            <a:r>
              <a:rPr lang="fr-FR" altLang="fr-FR" sz="1800" b="1" dirty="0">
                <a:solidFill>
                  <a:schemeClr val="accent6"/>
                </a:solidFill>
                <a:latin typeface="+mn-lt"/>
                <a:cs typeface="Calibri"/>
                <a:sym typeface="Calibri"/>
              </a:rPr>
              <a:t>Agricole</a:t>
            </a:r>
          </a:p>
          <a:p>
            <a:endParaRPr lang="fr-MA"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Concepts principaux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19" y="1267983"/>
            <a:ext cx="11579231" cy="5290687"/>
          </a:xfrm>
        </p:spPr>
        <p:txBody>
          <a:bodyPr/>
          <a:lstStyle/>
          <a:p>
            <a:pPr marL="194729" indent="0">
              <a:buNone/>
            </a:pPr>
            <a:r>
              <a:rPr lang="fr-MA" sz="2400" dirty="0">
                <a:solidFill>
                  <a:srgbClr val="FF0000"/>
                </a:solidFill>
                <a:latin typeface="+mj-lt"/>
              </a:rPr>
              <a:t>L’ensemble flou :</a:t>
            </a:r>
          </a:p>
          <a:p>
            <a:pPr marL="194729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Soient U  L’univers du discours  et A un sous-ensemble de U </a:t>
            </a:r>
          </a:p>
          <a:p>
            <a:pPr marL="194729" indent="0">
              <a:buNone/>
            </a:pPr>
            <a:r>
              <a:rPr lang="fr-FR" sz="2000" dirty="0">
                <a:solidFill>
                  <a:srgbClr val="00B050"/>
                </a:solidFill>
                <a:latin typeface="+mn-lt"/>
              </a:rPr>
              <a:t>Théorie classique des ensembles :</a:t>
            </a:r>
          </a:p>
          <a:p>
            <a:pPr marL="194729" indent="0">
              <a:buNone/>
            </a:pPr>
            <a:endParaRPr lang="fr-MA" sz="2400" dirty="0">
              <a:solidFill>
                <a:srgbClr val="FF0000"/>
              </a:solidFill>
              <a:latin typeface="+mj-lt"/>
            </a:endParaRPr>
          </a:p>
          <a:p>
            <a:pPr marL="194729" indent="0">
              <a:buNone/>
            </a:pPr>
            <a:endParaRPr lang="fr-MA" sz="2400" dirty="0">
              <a:solidFill>
                <a:srgbClr val="FF0000"/>
              </a:solidFill>
              <a:latin typeface="+mj-lt"/>
            </a:endParaRPr>
          </a:p>
          <a:p>
            <a:pPr marL="194729" indent="0">
              <a:buNone/>
            </a:pPr>
            <a:endParaRPr lang="fr-MA" sz="2400" dirty="0">
              <a:solidFill>
                <a:srgbClr val="FF0000"/>
              </a:solidFill>
              <a:latin typeface="+mj-lt"/>
            </a:endParaRPr>
          </a:p>
          <a:p>
            <a:pPr marL="194729" indent="0">
              <a:buNone/>
            </a:pPr>
            <a:endParaRPr lang="fr-FR" sz="2400" dirty="0">
              <a:solidFill>
                <a:srgbClr val="00B050"/>
              </a:solidFill>
              <a:latin typeface="+mn-lt"/>
            </a:endParaRPr>
          </a:p>
          <a:p>
            <a:pPr marL="194729" indent="0">
              <a:buNone/>
            </a:pPr>
            <a:r>
              <a:rPr lang="fr-FR" sz="2000" dirty="0">
                <a:solidFill>
                  <a:srgbClr val="00B050"/>
                </a:solidFill>
                <a:latin typeface="+mn-lt"/>
              </a:rPr>
              <a:t>Théorie des ensembles floue:</a:t>
            </a:r>
          </a:p>
          <a:p>
            <a:pPr marL="194729" indent="0">
              <a:buNone/>
            </a:pPr>
            <a:endParaRPr lang="fr-FR" sz="2000" dirty="0">
              <a:solidFill>
                <a:srgbClr val="00B050"/>
              </a:solidFill>
              <a:latin typeface="+mn-lt"/>
            </a:endParaRPr>
          </a:p>
          <a:p>
            <a:pPr marL="194729" indent="0">
              <a:buNone/>
            </a:pPr>
            <a:endParaRPr lang="fr-FR" sz="2000" dirty="0">
              <a:solidFill>
                <a:srgbClr val="00B050"/>
              </a:solidFill>
              <a:latin typeface="+mn-lt"/>
            </a:endParaRPr>
          </a:p>
          <a:p>
            <a:pPr marL="1015365" indent="0">
              <a:lnSpc>
                <a:spcPct val="105000"/>
              </a:lnSpc>
              <a:spcAft>
                <a:spcPts val="45"/>
              </a:spcAft>
              <a:buNone/>
            </a:pPr>
            <a:endParaRPr lang="fr-FR" sz="2000" dirty="0">
              <a:solidFill>
                <a:srgbClr val="00B050"/>
              </a:solidFill>
              <a:latin typeface="+mn-lt"/>
              <a:ea typeface="Times New Roman" panose="02020603050405020304" pitchFamily="18" charset="0"/>
            </a:endParaRPr>
          </a:p>
          <a:p>
            <a:pPr marL="1015365" indent="0">
              <a:lnSpc>
                <a:spcPct val="105000"/>
              </a:lnSpc>
              <a:spcAft>
                <a:spcPts val="45"/>
              </a:spcAft>
              <a:buNone/>
            </a:pPr>
            <a:endParaRPr lang="fr-FR" sz="2000" dirty="0">
              <a:solidFill>
                <a:srgbClr val="00B05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1015365" indent="0">
              <a:lnSpc>
                <a:spcPct val="105000"/>
              </a:lnSpc>
              <a:spcAft>
                <a:spcPts val="45"/>
              </a:spcAft>
              <a:buNone/>
            </a:pPr>
            <a:r>
              <a:rPr lang="fr-M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 </a:t>
            </a:r>
            <a:r>
              <a:rPr lang="fr-MA" sz="2000" b="1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rPr>
              <a:t>µ</a:t>
            </a:r>
            <a:r>
              <a:rPr lang="fr-MA" sz="2000" b="1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fr-MA" sz="2000" b="1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rPr>
              <a:t>(</a:t>
            </a:r>
            <a:r>
              <a:rPr lang="fr-MA" sz="20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fr-MA" sz="2000" b="1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rPr>
              <a:t>)=0,30</a:t>
            </a:r>
            <a:r>
              <a:rPr lang="fr-MA" sz="2000" b="1" dirty="0">
                <a:solidFill>
                  <a:srgbClr val="000000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rPr>
              <a:t>    </a:t>
            </a:r>
            <a:r>
              <a:rPr lang="fr-MA" sz="20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 </a:t>
            </a:r>
            <a:r>
              <a:rPr lang="fr-M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appartient à l’ensemble flou A avec un degré d’appartenance de 30% </a:t>
            </a:r>
          </a:p>
          <a:p>
            <a:pPr marL="1015365" indent="0" algn="ctr">
              <a:lnSpc>
                <a:spcPct val="105000"/>
              </a:lnSpc>
              <a:spcAft>
                <a:spcPts val="45"/>
              </a:spcAft>
              <a:buNone/>
            </a:pPr>
            <a:r>
              <a:rPr lang="fr-M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degré d’appartenance = valeur de vérité</a:t>
            </a:r>
            <a:r>
              <a:rPr lang="fr-M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fr-MA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94729" indent="0">
              <a:buNone/>
            </a:pPr>
            <a:endParaRPr lang="fr-FR" sz="2000" dirty="0">
              <a:solidFill>
                <a:srgbClr val="00B050"/>
              </a:solidFill>
              <a:latin typeface="+mn-lt"/>
            </a:endParaRPr>
          </a:p>
          <a:p>
            <a:pPr marL="194729" indent="0">
              <a:buNone/>
            </a:pPr>
            <a:endParaRPr lang="fr-MA" sz="24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grpSp>
        <p:nvGrpSpPr>
          <p:cNvPr id="34" name="Group 30054">
            <a:extLst>
              <a:ext uri="{FF2B5EF4-FFF2-40B4-BE49-F238E27FC236}">
                <a16:creationId xmlns:a16="http://schemas.microsoft.com/office/drawing/2014/main" id="{7FF3EEB0-A0C3-4DAB-A31E-77B741F8EB14}"/>
              </a:ext>
            </a:extLst>
          </p:cNvPr>
          <p:cNvGrpSpPr/>
          <p:nvPr/>
        </p:nvGrpSpPr>
        <p:grpSpPr>
          <a:xfrm>
            <a:off x="9101797" y="1344184"/>
            <a:ext cx="2096086" cy="1961724"/>
            <a:chOff x="0" y="0"/>
            <a:chExt cx="1905103" cy="2285995"/>
          </a:xfrm>
        </p:grpSpPr>
        <p:sp>
          <p:nvSpPr>
            <p:cNvPr id="35" name="Shape 508">
              <a:extLst>
                <a:ext uri="{FF2B5EF4-FFF2-40B4-BE49-F238E27FC236}">
                  <a16:creationId xmlns:a16="http://schemas.microsoft.com/office/drawing/2014/main" id="{3264D573-6597-42BC-B8C2-0784C765C2EE}"/>
                </a:ext>
              </a:extLst>
            </p:cNvPr>
            <p:cNvSpPr/>
            <p:nvPr/>
          </p:nvSpPr>
          <p:spPr>
            <a:xfrm>
              <a:off x="0" y="990595"/>
              <a:ext cx="1600200" cy="1295400"/>
            </a:xfrm>
            <a:custGeom>
              <a:avLst/>
              <a:gdLst/>
              <a:ahLst/>
              <a:cxnLst/>
              <a:rect l="0" t="0" r="0" b="0"/>
              <a:pathLst>
                <a:path w="1600200" h="1295400">
                  <a:moveTo>
                    <a:pt x="407746" y="130734"/>
                  </a:moveTo>
                  <a:cubicBezTo>
                    <a:pt x="184645" y="261468"/>
                    <a:pt x="0" y="814083"/>
                    <a:pt x="130785" y="986409"/>
                  </a:cubicBezTo>
                  <a:cubicBezTo>
                    <a:pt x="261569" y="1158735"/>
                    <a:pt x="969353" y="1295400"/>
                    <a:pt x="1192454" y="1164679"/>
                  </a:cubicBezTo>
                  <a:cubicBezTo>
                    <a:pt x="1415567" y="1033945"/>
                    <a:pt x="1600200" y="374358"/>
                    <a:pt x="1469415" y="202044"/>
                  </a:cubicBezTo>
                  <a:cubicBezTo>
                    <a:pt x="1338631" y="29718"/>
                    <a:pt x="630847" y="0"/>
                    <a:pt x="407746" y="130734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6" name="Shape 509">
              <a:extLst>
                <a:ext uri="{FF2B5EF4-FFF2-40B4-BE49-F238E27FC236}">
                  <a16:creationId xmlns:a16="http://schemas.microsoft.com/office/drawing/2014/main" id="{87D39CD2-82E9-497E-8CD4-AF94BE39B6A6}"/>
                </a:ext>
              </a:extLst>
            </p:cNvPr>
            <p:cNvSpPr/>
            <p:nvPr/>
          </p:nvSpPr>
          <p:spPr>
            <a:xfrm>
              <a:off x="5334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7" name="Shape 510">
              <a:extLst>
                <a:ext uri="{FF2B5EF4-FFF2-40B4-BE49-F238E27FC236}">
                  <a16:creationId xmlns:a16="http://schemas.microsoft.com/office/drawing/2014/main" id="{4EA10A7C-04B1-4E44-AB8A-426A1B9F9018}"/>
                </a:ext>
              </a:extLst>
            </p:cNvPr>
            <p:cNvSpPr/>
            <p:nvPr/>
          </p:nvSpPr>
          <p:spPr>
            <a:xfrm>
              <a:off x="5334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8" name="Shape 511">
              <a:extLst>
                <a:ext uri="{FF2B5EF4-FFF2-40B4-BE49-F238E27FC236}">
                  <a16:creationId xmlns:a16="http://schemas.microsoft.com/office/drawing/2014/main" id="{5F667654-E88B-4AD8-BDE5-1D701CAB04B4}"/>
                </a:ext>
              </a:extLst>
            </p:cNvPr>
            <p:cNvSpPr/>
            <p:nvPr/>
          </p:nvSpPr>
          <p:spPr>
            <a:xfrm>
              <a:off x="228598" y="1143002"/>
              <a:ext cx="749808" cy="787908"/>
            </a:xfrm>
            <a:custGeom>
              <a:avLst/>
              <a:gdLst/>
              <a:ahLst/>
              <a:cxnLst/>
              <a:rect l="0" t="0" r="0" b="0"/>
              <a:pathLst>
                <a:path w="749808" h="787908">
                  <a:moveTo>
                    <a:pt x="292303" y="101664"/>
                  </a:moveTo>
                  <a:cubicBezTo>
                    <a:pt x="216052" y="203327"/>
                    <a:pt x="0" y="635407"/>
                    <a:pt x="63551" y="711657"/>
                  </a:cubicBezTo>
                  <a:cubicBezTo>
                    <a:pt x="127089" y="787908"/>
                    <a:pt x="597306" y="660819"/>
                    <a:pt x="673557" y="559156"/>
                  </a:cubicBezTo>
                  <a:cubicBezTo>
                    <a:pt x="749808" y="457492"/>
                    <a:pt x="584606" y="177914"/>
                    <a:pt x="521056" y="101664"/>
                  </a:cubicBezTo>
                  <a:cubicBezTo>
                    <a:pt x="457518" y="25413"/>
                    <a:pt x="368554" y="0"/>
                    <a:pt x="292303" y="101664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9" name="Shape 512">
              <a:extLst>
                <a:ext uri="{FF2B5EF4-FFF2-40B4-BE49-F238E27FC236}">
                  <a16:creationId xmlns:a16="http://schemas.microsoft.com/office/drawing/2014/main" id="{3871C5CF-0B42-4FE6-A92B-D9FE91D2D67B}"/>
                </a:ext>
              </a:extLst>
            </p:cNvPr>
            <p:cNvSpPr/>
            <p:nvPr/>
          </p:nvSpPr>
          <p:spPr>
            <a:xfrm>
              <a:off x="685803" y="1600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0" name="Shape 513">
              <a:extLst>
                <a:ext uri="{FF2B5EF4-FFF2-40B4-BE49-F238E27FC236}">
                  <a16:creationId xmlns:a16="http://schemas.microsoft.com/office/drawing/2014/main" id="{A7FA381D-EBC8-42EE-8FD0-15DF918C451B}"/>
                </a:ext>
              </a:extLst>
            </p:cNvPr>
            <p:cNvSpPr/>
            <p:nvPr/>
          </p:nvSpPr>
          <p:spPr>
            <a:xfrm>
              <a:off x="685803" y="1600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1" name="Shape 514">
              <a:extLst>
                <a:ext uri="{FF2B5EF4-FFF2-40B4-BE49-F238E27FC236}">
                  <a16:creationId xmlns:a16="http://schemas.microsoft.com/office/drawing/2014/main" id="{BCEB54BA-5A54-49ED-B11A-1C18E0EC6A3A}"/>
                </a:ext>
              </a:extLst>
            </p:cNvPr>
            <p:cNvSpPr/>
            <p:nvPr/>
          </p:nvSpPr>
          <p:spPr>
            <a:xfrm>
              <a:off x="762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2" name="Shape 515">
              <a:extLst>
                <a:ext uri="{FF2B5EF4-FFF2-40B4-BE49-F238E27FC236}">
                  <a16:creationId xmlns:a16="http://schemas.microsoft.com/office/drawing/2014/main" id="{EC6F3C67-AA58-4422-9789-8E0CA62DF552}"/>
                </a:ext>
              </a:extLst>
            </p:cNvPr>
            <p:cNvSpPr/>
            <p:nvPr/>
          </p:nvSpPr>
          <p:spPr>
            <a:xfrm>
              <a:off x="762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3" name="Shape 516">
              <a:extLst>
                <a:ext uri="{FF2B5EF4-FFF2-40B4-BE49-F238E27FC236}">
                  <a16:creationId xmlns:a16="http://schemas.microsoft.com/office/drawing/2014/main" id="{8FDAB111-6A32-411F-993A-2867AE2704DF}"/>
                </a:ext>
              </a:extLst>
            </p:cNvPr>
            <p:cNvSpPr/>
            <p:nvPr/>
          </p:nvSpPr>
          <p:spPr>
            <a:xfrm>
              <a:off x="6858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4" name="Shape 517">
              <a:extLst>
                <a:ext uri="{FF2B5EF4-FFF2-40B4-BE49-F238E27FC236}">
                  <a16:creationId xmlns:a16="http://schemas.microsoft.com/office/drawing/2014/main" id="{5D30D26A-7BC2-4FE6-9165-9FA7E004D3A0}"/>
                </a:ext>
              </a:extLst>
            </p:cNvPr>
            <p:cNvSpPr/>
            <p:nvPr/>
          </p:nvSpPr>
          <p:spPr>
            <a:xfrm>
              <a:off x="6858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5" name="Shape 518">
              <a:extLst>
                <a:ext uri="{FF2B5EF4-FFF2-40B4-BE49-F238E27FC236}">
                  <a16:creationId xmlns:a16="http://schemas.microsoft.com/office/drawing/2014/main" id="{6F2CD150-A3B2-4ACE-ADB9-48288CBE0382}"/>
                </a:ext>
              </a:extLst>
            </p:cNvPr>
            <p:cNvSpPr/>
            <p:nvPr/>
          </p:nvSpPr>
          <p:spPr>
            <a:xfrm>
              <a:off x="1066803" y="17526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6" name="Shape 519">
              <a:extLst>
                <a:ext uri="{FF2B5EF4-FFF2-40B4-BE49-F238E27FC236}">
                  <a16:creationId xmlns:a16="http://schemas.microsoft.com/office/drawing/2014/main" id="{4D2752A5-F388-4881-A5D1-CD4F572269EF}"/>
                </a:ext>
              </a:extLst>
            </p:cNvPr>
            <p:cNvSpPr/>
            <p:nvPr/>
          </p:nvSpPr>
          <p:spPr>
            <a:xfrm>
              <a:off x="1066803" y="17526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7" name="Shape 520">
              <a:extLst>
                <a:ext uri="{FF2B5EF4-FFF2-40B4-BE49-F238E27FC236}">
                  <a16:creationId xmlns:a16="http://schemas.microsoft.com/office/drawing/2014/main" id="{ADF1E120-B35D-4474-B1B4-4669C7C0E37A}"/>
                </a:ext>
              </a:extLst>
            </p:cNvPr>
            <p:cNvSpPr/>
            <p:nvPr/>
          </p:nvSpPr>
          <p:spPr>
            <a:xfrm>
              <a:off x="990603" y="1219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8" name="Shape 521">
              <a:extLst>
                <a:ext uri="{FF2B5EF4-FFF2-40B4-BE49-F238E27FC236}">
                  <a16:creationId xmlns:a16="http://schemas.microsoft.com/office/drawing/2014/main" id="{E6A1B6C7-2D44-4143-AC2E-9457194AECA4}"/>
                </a:ext>
              </a:extLst>
            </p:cNvPr>
            <p:cNvSpPr/>
            <p:nvPr/>
          </p:nvSpPr>
          <p:spPr>
            <a:xfrm>
              <a:off x="990603" y="1219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49" name="Shape 522">
              <a:extLst>
                <a:ext uri="{FF2B5EF4-FFF2-40B4-BE49-F238E27FC236}">
                  <a16:creationId xmlns:a16="http://schemas.microsoft.com/office/drawing/2014/main" id="{2686F665-CDDE-4E2C-A582-CA447A066AD4}"/>
                </a:ext>
              </a:extLst>
            </p:cNvPr>
            <p:cNvSpPr/>
            <p:nvPr/>
          </p:nvSpPr>
          <p:spPr>
            <a:xfrm>
              <a:off x="9906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0" name="Shape 523">
              <a:extLst>
                <a:ext uri="{FF2B5EF4-FFF2-40B4-BE49-F238E27FC236}">
                  <a16:creationId xmlns:a16="http://schemas.microsoft.com/office/drawing/2014/main" id="{2CA8A9ED-0887-49B4-B57C-DCEE3792314E}"/>
                </a:ext>
              </a:extLst>
            </p:cNvPr>
            <p:cNvSpPr/>
            <p:nvPr/>
          </p:nvSpPr>
          <p:spPr>
            <a:xfrm>
              <a:off x="9906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1" name="Shape 524">
              <a:extLst>
                <a:ext uri="{FF2B5EF4-FFF2-40B4-BE49-F238E27FC236}">
                  <a16:creationId xmlns:a16="http://schemas.microsoft.com/office/drawing/2014/main" id="{9B0B4D90-0F02-4EFF-97C3-217562559D68}"/>
                </a:ext>
              </a:extLst>
            </p:cNvPr>
            <p:cNvSpPr/>
            <p:nvPr/>
          </p:nvSpPr>
          <p:spPr>
            <a:xfrm>
              <a:off x="1143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2" name="Shape 525">
              <a:extLst>
                <a:ext uri="{FF2B5EF4-FFF2-40B4-BE49-F238E27FC236}">
                  <a16:creationId xmlns:a16="http://schemas.microsoft.com/office/drawing/2014/main" id="{E4CB1C05-2E4F-4F67-BC56-890CDA33C3B3}"/>
                </a:ext>
              </a:extLst>
            </p:cNvPr>
            <p:cNvSpPr/>
            <p:nvPr/>
          </p:nvSpPr>
          <p:spPr>
            <a:xfrm>
              <a:off x="1143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3" name="Shape 526">
              <a:extLst>
                <a:ext uri="{FF2B5EF4-FFF2-40B4-BE49-F238E27FC236}">
                  <a16:creationId xmlns:a16="http://schemas.microsoft.com/office/drawing/2014/main" id="{37AF36D2-E866-4A03-BE2C-081E5A980464}"/>
                </a:ext>
              </a:extLst>
            </p:cNvPr>
            <p:cNvSpPr/>
            <p:nvPr/>
          </p:nvSpPr>
          <p:spPr>
            <a:xfrm>
              <a:off x="1219203" y="0"/>
              <a:ext cx="355092" cy="330708"/>
            </a:xfrm>
            <a:custGeom>
              <a:avLst/>
              <a:gdLst/>
              <a:ahLst/>
              <a:cxnLst/>
              <a:rect l="0" t="0" r="0" b="0"/>
              <a:pathLst>
                <a:path w="355092" h="330708">
                  <a:moveTo>
                    <a:pt x="0" y="330708"/>
                  </a:moveTo>
                  <a:lnTo>
                    <a:pt x="355092" y="330708"/>
                  </a:lnTo>
                  <a:lnTo>
                    <a:pt x="355092" y="0"/>
                  </a:lnTo>
                  <a:lnTo>
                    <a:pt x="0" y="0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4" name="Shape 527">
              <a:extLst>
                <a:ext uri="{FF2B5EF4-FFF2-40B4-BE49-F238E27FC236}">
                  <a16:creationId xmlns:a16="http://schemas.microsoft.com/office/drawing/2014/main" id="{80DA175C-02E5-497A-A1DF-B8AB1BBD2B63}"/>
                </a:ext>
              </a:extLst>
            </p:cNvPr>
            <p:cNvSpPr/>
            <p:nvPr/>
          </p:nvSpPr>
          <p:spPr>
            <a:xfrm>
              <a:off x="635827" y="114478"/>
              <a:ext cx="507276" cy="1081151"/>
            </a:xfrm>
            <a:custGeom>
              <a:avLst/>
              <a:gdLst/>
              <a:ahLst/>
              <a:cxnLst/>
              <a:rect l="0" t="0" r="0" b="0"/>
              <a:pathLst>
                <a:path w="507276" h="1081151">
                  <a:moveTo>
                    <a:pt x="507276" y="0"/>
                  </a:moveTo>
                  <a:lnTo>
                    <a:pt x="258394" y="0"/>
                  </a:lnTo>
                  <a:lnTo>
                    <a:pt x="0" y="1081151"/>
                  </a:lnTo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BAD952-A1DF-4F7A-ABA7-DC7C6A387C1E}"/>
                </a:ext>
              </a:extLst>
            </p:cNvPr>
            <p:cNvSpPr/>
            <p:nvPr/>
          </p:nvSpPr>
          <p:spPr>
            <a:xfrm>
              <a:off x="1332645" y="32492"/>
              <a:ext cx="171262" cy="3194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4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fr-MA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6" name="Shape 530">
              <a:extLst>
                <a:ext uri="{FF2B5EF4-FFF2-40B4-BE49-F238E27FC236}">
                  <a16:creationId xmlns:a16="http://schemas.microsoft.com/office/drawing/2014/main" id="{54E4E2D5-5B58-4B79-8EE9-7F4C19164D73}"/>
                </a:ext>
              </a:extLst>
            </p:cNvPr>
            <p:cNvSpPr/>
            <p:nvPr/>
          </p:nvSpPr>
          <p:spPr>
            <a:xfrm>
              <a:off x="1423201" y="571678"/>
              <a:ext cx="481902" cy="534213"/>
            </a:xfrm>
            <a:custGeom>
              <a:avLst/>
              <a:gdLst/>
              <a:ahLst/>
              <a:cxnLst/>
              <a:rect l="0" t="0" r="0" b="0"/>
              <a:pathLst>
                <a:path w="481902" h="534213">
                  <a:moveTo>
                    <a:pt x="481902" y="0"/>
                  </a:moveTo>
                  <a:lnTo>
                    <a:pt x="245720" y="0"/>
                  </a:lnTo>
                  <a:lnTo>
                    <a:pt x="0" y="534213"/>
                  </a:lnTo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</p:grp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482B1062-996E-411B-9694-CEF7CBABE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5020"/>
              </p:ext>
            </p:extLst>
          </p:nvPr>
        </p:nvGraphicFramePr>
        <p:xfrm>
          <a:off x="11197884" y="1663008"/>
          <a:ext cx="422030" cy="330835"/>
        </p:xfrm>
        <a:graphic>
          <a:graphicData uri="http://schemas.openxmlformats.org/drawingml/2006/table">
            <a:tbl>
              <a:tblPr firstRow="1" firstCol="1" bandRow="1"/>
              <a:tblGrid>
                <a:gridCol w="422030">
                  <a:extLst>
                    <a:ext uri="{9D8B030D-6E8A-4147-A177-3AD203B41FA5}">
                      <a16:colId xmlns:a16="http://schemas.microsoft.com/office/drawing/2014/main" val="2263531536"/>
                    </a:ext>
                  </a:extLst>
                </a:gridCol>
              </a:tblGrid>
              <a:tr h="3308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MA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</a:t>
                      </a:r>
                      <a:endParaRPr lang="fr-MA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665" marR="113030" marT="3238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420147"/>
                  </a:ext>
                </a:extLst>
              </a:tr>
            </a:tbl>
          </a:graphicData>
        </a:graphic>
      </p:graphicFrame>
      <p:sp>
        <p:nvSpPr>
          <p:cNvPr id="58" name="ZoneTexte 57">
            <a:extLst>
              <a:ext uri="{FF2B5EF4-FFF2-40B4-BE49-F238E27FC236}">
                <a16:creationId xmlns:a16="http://schemas.microsoft.com/office/drawing/2014/main" id="{373BEDF0-4152-4E26-AA3F-D500DA0C20C1}"/>
              </a:ext>
            </a:extLst>
          </p:cNvPr>
          <p:cNvSpPr txBox="1"/>
          <p:nvPr/>
        </p:nvSpPr>
        <p:spPr>
          <a:xfrm>
            <a:off x="854954" y="2586418"/>
            <a:ext cx="7304239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Si µA est la fonction d appartenance de l ensemble A	</a:t>
            </a:r>
          </a:p>
          <a:p>
            <a:r>
              <a:rPr lang="fr-FR" sz="2000" dirty="0"/>
              <a:t>∀x ∈ U           µA(x) = 0	si </a:t>
            </a:r>
            <a:r>
              <a:rPr lang="fr-FR" sz="2000" dirty="0" err="1"/>
              <a:t>x∉A</a:t>
            </a:r>
            <a:r>
              <a:rPr lang="fr-FR" sz="2000" dirty="0"/>
              <a:t> </a:t>
            </a:r>
          </a:p>
          <a:p>
            <a:r>
              <a:rPr lang="fr-FR" sz="2000" dirty="0"/>
              <a:t>	         µA(x) = 1	si x∈ A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EFEDF0A-B615-46B6-B82B-E425683FFB9A}"/>
              </a:ext>
            </a:extLst>
          </p:cNvPr>
          <p:cNvSpPr txBox="1"/>
          <p:nvPr/>
        </p:nvSpPr>
        <p:spPr>
          <a:xfrm>
            <a:off x="770479" y="4574354"/>
            <a:ext cx="7388714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70510">
              <a:tabLst>
                <a:tab pos="4864100" algn="ctr"/>
              </a:tabLst>
            </a:pPr>
            <a:r>
              <a:rPr lang="fr-MA" sz="2000" dirty="0"/>
              <a:t>Si µA est la fonction d appartenance de l ensemble flou A	‘</a:t>
            </a:r>
          </a:p>
          <a:p>
            <a:pPr marL="270510" algn="ctr">
              <a:tabLst>
                <a:tab pos="1831340" algn="ctr"/>
              </a:tabLst>
            </a:pPr>
            <a:r>
              <a:rPr lang="fr-MA" sz="2000" dirty="0"/>
              <a:t>∀x ∈ U   µA(x) ∈ [0;1]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3C80907A-9B70-4011-9546-D9CB1A4DB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079" y="3270901"/>
            <a:ext cx="3241270" cy="23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Exemple</a:t>
            </a:r>
            <a:endParaRPr lang="fr-MA" sz="24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8" name="Picture 35734">
            <a:extLst>
              <a:ext uri="{FF2B5EF4-FFF2-40B4-BE49-F238E27FC236}">
                <a16:creationId xmlns:a16="http://schemas.microsoft.com/office/drawing/2014/main" id="{7D76EE64-43E5-4835-9952-2E6332EE92A5}"/>
              </a:ext>
            </a:extLst>
          </p:cNvPr>
          <p:cNvPicPr/>
          <p:nvPr/>
        </p:nvPicPr>
        <p:blipFill rotWithShape="1">
          <a:blip r:embed="rId4"/>
          <a:srcRect t="20673" r="883"/>
          <a:stretch/>
        </p:blipFill>
        <p:spPr>
          <a:xfrm>
            <a:off x="1481425" y="1100969"/>
            <a:ext cx="9261999" cy="271413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01E3CEE-A194-46C8-A2D7-8C58E38D3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37305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MA"/>
          </a:p>
        </p:txBody>
      </p:sp>
      <p:pic>
        <p:nvPicPr>
          <p:cNvPr id="3073" name="Picture 35736">
            <a:extLst>
              <a:ext uri="{FF2B5EF4-FFF2-40B4-BE49-F238E27FC236}">
                <a16:creationId xmlns:a16="http://schemas.microsoft.com/office/drawing/2014/main" id="{448BF7AE-43D8-4176-8AC8-9E4FDCD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4" y="3959180"/>
            <a:ext cx="3700463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E0D2247-9791-4834-8103-3E86CABBC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" y="4158661"/>
            <a:ext cx="9829515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</a:t>
            </a:r>
            <a:endParaRPr kumimoji="0" lang="fr-FR" alt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0.8v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 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					</a:t>
            </a:r>
            <a:r>
              <a:rPr lang="fr-FR" alt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Walid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mesure 1m625cm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				Se traduit en logique floue par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0.6</a:t>
            </a:r>
            <a:r>
              <a:rPr kumimoji="0" lang="fr-FR" altLang="fr-F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		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</a:t>
            </a:r>
            <a:r>
              <a:rPr lang="fr-FR" alt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Walid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est petit » à un degré de 75%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0.4</a:t>
            </a:r>
            <a:r>
              <a:rPr kumimoji="0" lang="fr-FR" altLang="fr-F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		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</a:t>
            </a:r>
            <a:r>
              <a:rPr lang="fr-FR" alt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Walid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est moyen » à 25%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0.2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		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«</a:t>
            </a:r>
            <a:r>
              <a:rPr lang="fr-FR" altLang="fr-FR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Walid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est grand » à 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100" dirty="0"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ClrTx/>
            </a:pP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0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Opérateurs de logique floue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191" y="1391302"/>
            <a:ext cx="11643360" cy="230849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fr-MA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Comme pour la théorie classique des ensembles, On définit la réunion, l’intersection, le complément d’ensembles flous. La logique booléenne standard est un cas particulier de la logique floue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Tous les résultats obtenus en logique classique doivent être retrouvés par la logique floue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fr-FR" sz="20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lvl="0" indent="0" rtl="0" fontAlgn="base">
              <a:lnSpc>
                <a:spcPct val="108000"/>
              </a:lnSpc>
              <a:spcAft>
                <a:spcPts val="15"/>
              </a:spcAft>
              <a:buClr>
                <a:srgbClr val="000000"/>
              </a:buClr>
              <a:buSzPts val="2000"/>
              <a:buNone/>
            </a:pPr>
            <a:r>
              <a:rPr lang="fr-MA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 Soit A est l’ensemble flou des personnes petites. B est l’ensemble flou des personnes moyennes.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fr-MA" sz="20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fr-MA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91A3524-4B7B-4403-91BB-42FB22C9ADE6}"/>
              </a:ext>
            </a:extLst>
          </p:cNvPr>
          <p:cNvSpPr txBox="1"/>
          <p:nvPr/>
        </p:nvSpPr>
        <p:spPr>
          <a:xfrm>
            <a:off x="338449" y="3699800"/>
            <a:ext cx="611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dirty="0"/>
              <a:t>La réunion (OU)  :    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C1D63EA-5BCE-441F-9DBB-1692D06A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04" y="3649399"/>
            <a:ext cx="4600202" cy="46853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023740D-9FF6-4047-9AA6-9433CEB8FE4C}"/>
              </a:ext>
            </a:extLst>
          </p:cNvPr>
          <p:cNvSpPr txBox="1"/>
          <p:nvPr/>
        </p:nvSpPr>
        <p:spPr>
          <a:xfrm>
            <a:off x="338449" y="4076578"/>
            <a:ext cx="611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dirty="0"/>
              <a:t>L’intersection (ET)  :    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9BE941F-5B64-4A02-BE65-D82B469A33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1"/>
          <a:stretch/>
        </p:blipFill>
        <p:spPr>
          <a:xfrm>
            <a:off x="1974804" y="4057978"/>
            <a:ext cx="4238307" cy="41769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3372172-5F3C-4756-81D9-A699519FF374}"/>
              </a:ext>
            </a:extLst>
          </p:cNvPr>
          <p:cNvSpPr txBox="1"/>
          <p:nvPr/>
        </p:nvSpPr>
        <p:spPr>
          <a:xfrm>
            <a:off x="338449" y="4408630"/>
            <a:ext cx="611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dirty="0"/>
              <a:t>Le complément (NON) :      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A1CCA7E8-E45A-4DAF-B700-1349F1E25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05" y="4397687"/>
            <a:ext cx="2685262" cy="47384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9F57B7C-5061-4377-851C-FC3404B49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93" y="3955511"/>
            <a:ext cx="7116168" cy="25625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F9C9093-C1B0-429F-8760-D0FD3D8B6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90" y="3887825"/>
            <a:ext cx="7234161" cy="263598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B8AFB64-A9D6-4BB7-8731-97E1289D7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80" y="3955511"/>
            <a:ext cx="7181179" cy="259744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6E7B825-59FE-424C-93AC-208C41448F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37" y="4934265"/>
            <a:ext cx="5760268" cy="13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Opérateurs logiques floues les plus utilisés 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AECF204-D820-4794-95E0-08B7D3CE1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9" y="2101299"/>
            <a:ext cx="11465801" cy="3877470"/>
          </a:xfrm>
          <a:prstGeom prst="rect">
            <a:avLst/>
          </a:prstGeom>
        </p:spPr>
      </p:pic>
      <p:pic>
        <p:nvPicPr>
          <p:cNvPr id="11" name="Picture 2335">
            <a:extLst>
              <a:ext uri="{FF2B5EF4-FFF2-40B4-BE49-F238E27FC236}">
                <a16:creationId xmlns:a16="http://schemas.microsoft.com/office/drawing/2014/main" id="{B6B1A1AB-EBB3-4609-97B3-925C5BC8DB1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81531" y="1236787"/>
            <a:ext cx="6428936" cy="52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1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Variables floues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947206-F974-4EA1-AFAD-62021E32EEA7}"/>
              </a:ext>
            </a:extLst>
          </p:cNvPr>
          <p:cNvSpPr txBox="1"/>
          <p:nvPr/>
        </p:nvSpPr>
        <p:spPr>
          <a:xfrm>
            <a:off x="807719" y="1334967"/>
            <a:ext cx="1052263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MA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+mj-lt"/>
              </a:rPr>
              <a:t>Logique floue basée sur des variables floues dites </a:t>
            </a:r>
            <a:r>
              <a:rPr lang="fr-FR" sz="1800" b="1" i="1" u="none" strike="noStrike" baseline="0" dirty="0">
                <a:solidFill>
                  <a:srgbClr val="0070C0"/>
                </a:solidFill>
                <a:latin typeface="+mj-lt"/>
              </a:rPr>
              <a:t>variables linguistiques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+mj-lt"/>
              </a:rPr>
              <a:t>à un valeurs linguistiques dans l’univers du discours U.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8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+mj-lt"/>
              </a:rPr>
              <a:t>Chaque valeur linguistique constitue alors un ensemble flou de l’univers du discours.</a:t>
            </a:r>
          </a:p>
          <a:p>
            <a:endParaRPr lang="fr-MA" dirty="0"/>
          </a:p>
        </p:txBody>
      </p:sp>
      <p:grpSp>
        <p:nvGrpSpPr>
          <p:cNvPr id="14" name="Group 32115">
            <a:extLst>
              <a:ext uri="{FF2B5EF4-FFF2-40B4-BE49-F238E27FC236}">
                <a16:creationId xmlns:a16="http://schemas.microsoft.com/office/drawing/2014/main" id="{A0D14EF1-A293-43FF-A378-660269605579}"/>
              </a:ext>
            </a:extLst>
          </p:cNvPr>
          <p:cNvGrpSpPr/>
          <p:nvPr/>
        </p:nvGrpSpPr>
        <p:grpSpPr>
          <a:xfrm>
            <a:off x="983811" y="2799277"/>
            <a:ext cx="10346541" cy="3571362"/>
            <a:chOff x="-139176" y="-219863"/>
            <a:chExt cx="11132435" cy="43395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9F77CC-3BCD-45AF-8D69-1ED1AB37E80E}"/>
                </a:ext>
              </a:extLst>
            </p:cNvPr>
            <p:cNvSpPr/>
            <p:nvPr/>
          </p:nvSpPr>
          <p:spPr>
            <a:xfrm>
              <a:off x="229054" y="-97715"/>
              <a:ext cx="1167029" cy="40953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800" b="1" i="1" dirty="0">
                  <a:solidFill>
                    <a:srgbClr val="0070C0"/>
                  </a:solidFill>
                  <a:latin typeface="+mj-lt"/>
                </a:rPr>
                <a:t>Exemple :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6D4919-1BF6-4606-AA34-9FB5C5253AA2}"/>
                </a:ext>
              </a:extLst>
            </p:cNvPr>
            <p:cNvSpPr/>
            <p:nvPr/>
          </p:nvSpPr>
          <p:spPr>
            <a:xfrm>
              <a:off x="-39553" y="2892290"/>
              <a:ext cx="3236326" cy="4684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800" b="1" i="1" dirty="0">
                  <a:solidFill>
                    <a:srgbClr val="0070C0"/>
                  </a:solidFill>
                  <a:latin typeface="+mj-lt"/>
                </a:rPr>
                <a:t>Univers du discours  :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F16361-9F47-4F00-8152-05619BE219E1}"/>
                </a:ext>
              </a:extLst>
            </p:cNvPr>
            <p:cNvSpPr/>
            <p:nvPr/>
          </p:nvSpPr>
          <p:spPr>
            <a:xfrm>
              <a:off x="2772639" y="2878080"/>
              <a:ext cx="5457903" cy="45595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Gamme de température de 0°C à 200°C.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4C4288-2C6A-4B3D-B7EA-39B8205E9C93}"/>
                </a:ext>
              </a:extLst>
            </p:cNvPr>
            <p:cNvSpPr/>
            <p:nvPr/>
          </p:nvSpPr>
          <p:spPr>
            <a:xfrm>
              <a:off x="-39553" y="3225047"/>
              <a:ext cx="3191746" cy="4684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800" b="1" i="1" dirty="0">
                  <a:solidFill>
                    <a:srgbClr val="0070C0"/>
                  </a:solidFill>
                  <a:latin typeface="+mj-lt"/>
                </a:rPr>
                <a:t>Variable linguistique :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CD4BA3-44FD-4D92-B967-D1E1BD9C3DA9}"/>
                </a:ext>
              </a:extLst>
            </p:cNvPr>
            <p:cNvSpPr/>
            <p:nvPr/>
          </p:nvSpPr>
          <p:spPr>
            <a:xfrm>
              <a:off x="2772639" y="3243754"/>
              <a:ext cx="2139767" cy="45595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La température.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650F41-3848-4BE5-8DD0-C98CD6517C55}"/>
                </a:ext>
              </a:extLst>
            </p:cNvPr>
            <p:cNvSpPr/>
            <p:nvPr/>
          </p:nvSpPr>
          <p:spPr>
            <a:xfrm>
              <a:off x="-139176" y="3627527"/>
              <a:ext cx="3191949" cy="46847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800" b="1" i="1" dirty="0">
                  <a:solidFill>
                    <a:srgbClr val="0070C0"/>
                  </a:solidFill>
                  <a:latin typeface="+mj-lt"/>
                </a:rPr>
                <a:t>Valeurs linguistiques : 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5FE47B-FA03-43C5-8362-F30BAAE5059D}"/>
                </a:ext>
              </a:extLst>
            </p:cNvPr>
            <p:cNvSpPr/>
            <p:nvPr/>
          </p:nvSpPr>
          <p:spPr>
            <a:xfrm>
              <a:off x="2554224" y="3663698"/>
              <a:ext cx="8439035" cy="45595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«Très froid» «Froid» «Tempéré» «Chaud» «Très Chaud»</a:t>
              </a:r>
              <a:endParaRPr lang="fr-MA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31" name="Picture 2601">
              <a:extLst>
                <a:ext uri="{FF2B5EF4-FFF2-40B4-BE49-F238E27FC236}">
                  <a16:creationId xmlns:a16="http://schemas.microsoft.com/office/drawing/2014/main" id="{70E96AC1-F889-497E-B513-F6F256E4D8E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028022" y="-219863"/>
              <a:ext cx="6423765" cy="3069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7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  <a:t>                 Structure générale d’un commande floue</a:t>
            </a: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grpSp>
        <p:nvGrpSpPr>
          <p:cNvPr id="30" name="Group 40">
            <a:extLst>
              <a:ext uri="{FF2B5EF4-FFF2-40B4-BE49-F238E27FC236}">
                <a16:creationId xmlns:a16="http://schemas.microsoft.com/office/drawing/2014/main" id="{E7CF35E7-249B-4E3A-94A2-0824EF226BF3}"/>
              </a:ext>
            </a:extLst>
          </p:cNvPr>
          <p:cNvGrpSpPr>
            <a:grpSpLocks/>
          </p:cNvGrpSpPr>
          <p:nvPr/>
        </p:nvGrpSpPr>
        <p:grpSpPr bwMode="auto">
          <a:xfrm>
            <a:off x="2513134" y="1965960"/>
            <a:ext cx="7587762" cy="3660726"/>
            <a:chOff x="740" y="614"/>
            <a:chExt cx="4656" cy="2117"/>
          </a:xfrm>
        </p:grpSpPr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4DD4B388-911A-42EE-BF2A-883E43F3D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614"/>
              <a:ext cx="4656" cy="1296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alt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9CB3F2C9-5F4A-41AE-96E7-F1F4E12C3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" y="1397"/>
              <a:ext cx="1073" cy="24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Fuzzification</a:t>
              </a:r>
            </a:p>
          </p:txBody>
        </p:sp>
        <p:sp>
          <p:nvSpPr>
            <p:cNvPr id="33" name="Text Box 7">
              <a:extLst>
                <a:ext uri="{FF2B5EF4-FFF2-40B4-BE49-F238E27FC236}">
                  <a16:creationId xmlns:a16="http://schemas.microsoft.com/office/drawing/2014/main" id="{FD5646E8-3030-429F-B2A5-FD2E660AD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0" y="1398"/>
              <a:ext cx="1217" cy="2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Défuzzification</a:t>
              </a:r>
            </a:p>
          </p:txBody>
        </p:sp>
        <p:sp>
          <p:nvSpPr>
            <p:cNvPr id="34" name="Text Box 8">
              <a:extLst>
                <a:ext uri="{FF2B5EF4-FFF2-40B4-BE49-F238E27FC236}">
                  <a16:creationId xmlns:a16="http://schemas.microsoft.com/office/drawing/2014/main" id="{52A9B07D-E578-4D91-A1E7-6B84C5ABD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8" y="1292"/>
              <a:ext cx="1532" cy="44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altLang="fr-FR" sz="2200" kern="1200" dirty="0">
                  <a:solidFill>
                    <a:srgbClr val="000000"/>
                  </a:solidFill>
                  <a:ea typeface="+mn-ea"/>
                  <a:cs typeface="+mn-cs"/>
                </a:rPr>
                <a:t>Moteur d’</a:t>
              </a: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Inférences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(Raisonnement flou)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EEB5A02C-A603-4034-9457-AD4876FC4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304"/>
              <a:ext cx="1305" cy="4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Processus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cxnSp>
          <p:nvCxnSpPr>
            <p:cNvPr id="36" name="AutoShape 11">
              <a:extLst>
                <a:ext uri="{FF2B5EF4-FFF2-40B4-BE49-F238E27FC236}">
                  <a16:creationId xmlns:a16="http://schemas.microsoft.com/office/drawing/2014/main" id="{D732038A-F494-470F-87F0-FBE5EAF8B74B}"/>
                </a:ext>
              </a:extLst>
            </p:cNvPr>
            <p:cNvCxnSpPr>
              <a:cxnSpLocks noChangeShapeType="1"/>
              <a:stCxn id="32" idx="3"/>
              <a:endCxn id="34" idx="1"/>
            </p:cNvCxnSpPr>
            <p:nvPr/>
          </p:nvCxnSpPr>
          <p:spPr bwMode="auto">
            <a:xfrm flipV="1">
              <a:off x="2084" y="1515"/>
              <a:ext cx="194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12">
              <a:extLst>
                <a:ext uri="{FF2B5EF4-FFF2-40B4-BE49-F238E27FC236}">
                  <a16:creationId xmlns:a16="http://schemas.microsoft.com/office/drawing/2014/main" id="{A1689B6E-830B-442A-984D-0606CBE728D0}"/>
                </a:ext>
              </a:extLst>
            </p:cNvPr>
            <p:cNvCxnSpPr>
              <a:cxnSpLocks noChangeShapeType="1"/>
              <a:stCxn id="34" idx="3"/>
            </p:cNvCxnSpPr>
            <p:nvPr/>
          </p:nvCxnSpPr>
          <p:spPr bwMode="auto">
            <a:xfrm>
              <a:off x="3810" y="1515"/>
              <a:ext cx="290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13">
              <a:extLst>
                <a:ext uri="{FF2B5EF4-FFF2-40B4-BE49-F238E27FC236}">
                  <a16:creationId xmlns:a16="http://schemas.microsoft.com/office/drawing/2014/main" id="{E2BDC7A9-149D-4F83-B229-C42CCCAE211D}"/>
                </a:ext>
              </a:extLst>
            </p:cNvPr>
            <p:cNvCxnSpPr>
              <a:cxnSpLocks noChangeShapeType="1"/>
              <a:stCxn id="33" idx="3"/>
              <a:endCxn id="35" idx="3"/>
            </p:cNvCxnSpPr>
            <p:nvPr/>
          </p:nvCxnSpPr>
          <p:spPr bwMode="auto">
            <a:xfrm flipH="1">
              <a:off x="3561" y="1536"/>
              <a:ext cx="1756" cy="982"/>
            </a:xfrm>
            <a:prstGeom prst="bentConnector3">
              <a:avLst>
                <a:gd name="adj1" fmla="val -798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14">
              <a:extLst>
                <a:ext uri="{FF2B5EF4-FFF2-40B4-BE49-F238E27FC236}">
                  <a16:creationId xmlns:a16="http://schemas.microsoft.com/office/drawing/2014/main" id="{B116640C-0885-4670-9B71-DC284D652E5A}"/>
                </a:ext>
              </a:extLst>
            </p:cNvPr>
            <p:cNvCxnSpPr>
              <a:cxnSpLocks noChangeShapeType="1"/>
              <a:stCxn id="35" idx="1"/>
              <a:endCxn id="32" idx="1"/>
            </p:cNvCxnSpPr>
            <p:nvPr/>
          </p:nvCxnSpPr>
          <p:spPr bwMode="auto">
            <a:xfrm rot="10800000">
              <a:off x="1011" y="1521"/>
              <a:ext cx="1245" cy="996"/>
            </a:xfrm>
            <a:prstGeom prst="bentConnector3">
              <a:avLst>
                <a:gd name="adj1" fmla="val 114734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BAB5D26F-F0BA-424D-9A5B-6D7052A20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662"/>
              <a:ext cx="1822" cy="26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Base de règle</a:t>
              </a:r>
            </a:p>
          </p:txBody>
        </p:sp>
        <p:cxnSp>
          <p:nvCxnSpPr>
            <p:cNvPr id="41" name="AutoShape 17">
              <a:extLst>
                <a:ext uri="{FF2B5EF4-FFF2-40B4-BE49-F238E27FC236}">
                  <a16:creationId xmlns:a16="http://schemas.microsoft.com/office/drawing/2014/main" id="{5F63B620-3871-4D6B-96EA-4931E0168CD7}"/>
                </a:ext>
              </a:extLst>
            </p:cNvPr>
            <p:cNvCxnSpPr>
              <a:cxnSpLocks noChangeShapeType="1"/>
              <a:stCxn id="40" idx="3"/>
              <a:endCxn id="33" idx="0"/>
            </p:cNvCxnSpPr>
            <p:nvPr/>
          </p:nvCxnSpPr>
          <p:spPr bwMode="auto">
            <a:xfrm>
              <a:off x="3936" y="796"/>
              <a:ext cx="773" cy="602"/>
            </a:xfrm>
            <a:prstGeom prst="bentConnector2">
              <a:avLst/>
            </a:prstGeom>
            <a:noFill/>
            <a:ln w="28575">
              <a:solidFill>
                <a:srgbClr val="000000"/>
              </a:solidFill>
              <a:prstDash val="dash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18">
              <a:extLst>
                <a:ext uri="{FF2B5EF4-FFF2-40B4-BE49-F238E27FC236}">
                  <a16:creationId xmlns:a16="http://schemas.microsoft.com/office/drawing/2014/main" id="{37F695EB-6F55-49CB-8AAC-F53373699D11}"/>
                </a:ext>
              </a:extLst>
            </p:cNvPr>
            <p:cNvCxnSpPr>
              <a:cxnSpLocks noChangeShapeType="1"/>
              <a:stCxn id="40" idx="2"/>
              <a:endCxn id="34" idx="0"/>
            </p:cNvCxnSpPr>
            <p:nvPr/>
          </p:nvCxnSpPr>
          <p:spPr bwMode="auto">
            <a:xfrm>
              <a:off x="3025" y="929"/>
              <a:ext cx="19" cy="363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prstDash val="dash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AutoShape 19">
              <a:extLst>
                <a:ext uri="{FF2B5EF4-FFF2-40B4-BE49-F238E27FC236}">
                  <a16:creationId xmlns:a16="http://schemas.microsoft.com/office/drawing/2014/main" id="{2A947D09-93F0-43E6-AA52-47DEFAC9B977}"/>
                </a:ext>
              </a:extLst>
            </p:cNvPr>
            <p:cNvCxnSpPr>
              <a:cxnSpLocks noChangeShapeType="1"/>
              <a:stCxn id="40" idx="1"/>
              <a:endCxn id="32" idx="0"/>
            </p:cNvCxnSpPr>
            <p:nvPr/>
          </p:nvCxnSpPr>
          <p:spPr bwMode="auto">
            <a:xfrm rot="10800000" flipV="1">
              <a:off x="1548" y="796"/>
              <a:ext cx="566" cy="601"/>
            </a:xfrm>
            <a:prstGeom prst="bentConnector2">
              <a:avLst/>
            </a:prstGeom>
            <a:noFill/>
            <a:ln w="28575">
              <a:solidFill>
                <a:srgbClr val="000000"/>
              </a:solidFill>
              <a:prstDash val="dash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Text Box 21">
              <a:extLst>
                <a:ext uri="{FF2B5EF4-FFF2-40B4-BE49-F238E27FC236}">
                  <a16:creationId xmlns:a16="http://schemas.microsoft.com/office/drawing/2014/main" id="{9814BE4F-8C5F-41AD-9F1B-80A400505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1" y="2282"/>
              <a:ext cx="10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Commande</a:t>
              </a:r>
            </a:p>
          </p:txBody>
        </p:sp>
        <p:sp>
          <p:nvSpPr>
            <p:cNvPr id="45" name="Text Box 22">
              <a:extLst>
                <a:ext uri="{FF2B5EF4-FFF2-40B4-BE49-F238E27FC236}">
                  <a16:creationId xmlns:a16="http://schemas.microsoft.com/office/drawing/2014/main" id="{BB5B546D-A6D7-4B92-AFE8-2D5931E4E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3" y="2224"/>
              <a:ext cx="75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Mesures</a:t>
              </a:r>
              <a:endParaRPr kumimoji="0" lang="fr-FR" altLang="fr-FR" sz="2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46" name="Group 36">
              <a:extLst>
                <a:ext uri="{FF2B5EF4-FFF2-40B4-BE49-F238E27FC236}">
                  <a16:creationId xmlns:a16="http://schemas.microsoft.com/office/drawing/2014/main" id="{2090FBF8-6BA3-4454-B508-CEC3E836C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680"/>
              <a:ext cx="891" cy="432"/>
              <a:chOff x="3504" y="1680"/>
              <a:chExt cx="891" cy="432"/>
            </a:xfrm>
          </p:grpSpPr>
          <p:sp>
            <p:nvSpPr>
              <p:cNvPr id="50" name="Text Box 26">
                <a:extLst>
                  <a:ext uri="{FF2B5EF4-FFF2-40B4-BE49-F238E27FC236}">
                    <a16:creationId xmlns:a16="http://schemas.microsoft.com/office/drawing/2014/main" id="{4F06C7A7-6208-4219-9CD2-CA0B5DDE1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192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Commande floue</a:t>
                </a:r>
              </a:p>
            </p:txBody>
          </p:sp>
          <p:sp>
            <p:nvSpPr>
              <p:cNvPr id="51" name="Line 35">
                <a:extLst>
                  <a:ext uri="{FF2B5EF4-FFF2-40B4-BE49-F238E27FC236}">
                    <a16:creationId xmlns:a16="http://schemas.microsoft.com/office/drawing/2014/main" id="{B21310A5-F078-43D9-80E5-7CDE9E146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6" y="1680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37">
              <a:extLst>
                <a:ext uri="{FF2B5EF4-FFF2-40B4-BE49-F238E27FC236}">
                  <a16:creationId xmlns:a16="http://schemas.microsoft.com/office/drawing/2014/main" id="{1A79C93C-9885-4051-B0F1-52B5D87E30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680"/>
              <a:ext cx="799" cy="432"/>
              <a:chOff x="3504" y="1680"/>
              <a:chExt cx="799" cy="432"/>
            </a:xfrm>
          </p:grpSpPr>
          <p:sp>
            <p:nvSpPr>
              <p:cNvPr id="48" name="Text Box 38">
                <a:extLst>
                  <a:ext uri="{FF2B5EF4-FFF2-40B4-BE49-F238E27FC236}">
                    <a16:creationId xmlns:a16="http://schemas.microsoft.com/office/drawing/2014/main" id="{0CD066F3-F5C1-47B5-AD01-4FCA558C1C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4" y="1920"/>
                <a:ext cx="79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altLang="fr-F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Mesures floues</a:t>
                </a:r>
              </a:p>
            </p:txBody>
          </p:sp>
          <p:sp>
            <p:nvSpPr>
              <p:cNvPr id="49" name="Line 39">
                <a:extLst>
                  <a:ext uri="{FF2B5EF4-FFF2-40B4-BE49-F238E27FC236}">
                    <a16:creationId xmlns:a16="http://schemas.microsoft.com/office/drawing/2014/main" id="{42E51E08-2594-4502-A8E6-ACA8CCF10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6" y="1680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MA" sz="24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Phylactère : pensées 2">
            <a:extLst>
              <a:ext uri="{FF2B5EF4-FFF2-40B4-BE49-F238E27FC236}">
                <a16:creationId xmlns:a16="http://schemas.microsoft.com/office/drawing/2014/main" id="{F5C4D5FD-FD59-4383-B0E2-50F63404349E}"/>
              </a:ext>
            </a:extLst>
          </p:cNvPr>
          <p:cNvSpPr/>
          <p:nvPr/>
        </p:nvSpPr>
        <p:spPr>
          <a:xfrm>
            <a:off x="388576" y="1267984"/>
            <a:ext cx="2787836" cy="1609266"/>
          </a:xfrm>
          <a:prstGeom prst="cloudCallout">
            <a:avLst>
              <a:gd name="adj1" fmla="val 61347"/>
              <a:gd name="adj2" fmla="val 7045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sz="1600" b="1" dirty="0">
                <a:solidFill>
                  <a:schemeClr val="tx1"/>
                </a:solidFill>
              </a:rPr>
              <a:t>La valeur réelle d’entrée transfert a des valeur floue 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150C005-C304-433D-8C83-91B60D66BD2E}"/>
              </a:ext>
            </a:extLst>
          </p:cNvPr>
          <p:cNvSpPr/>
          <p:nvPr/>
        </p:nvSpPr>
        <p:spPr>
          <a:xfrm>
            <a:off x="4409736" y="1233779"/>
            <a:ext cx="3628327" cy="3181459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62" name="Phylactère : pensées 61">
            <a:extLst>
              <a:ext uri="{FF2B5EF4-FFF2-40B4-BE49-F238E27FC236}">
                <a16:creationId xmlns:a16="http://schemas.microsoft.com/office/drawing/2014/main" id="{89E121B2-96BD-485E-BF78-273D886C322A}"/>
              </a:ext>
            </a:extLst>
          </p:cNvPr>
          <p:cNvSpPr/>
          <p:nvPr/>
        </p:nvSpPr>
        <p:spPr>
          <a:xfrm>
            <a:off x="8562996" y="1208845"/>
            <a:ext cx="3354684" cy="1983121"/>
          </a:xfrm>
          <a:prstGeom prst="cloudCallout">
            <a:avLst>
              <a:gd name="adj1" fmla="val -69851"/>
              <a:gd name="adj2" fmla="val -3343"/>
            </a:avLst>
          </a:prstGeom>
          <a:solidFill>
            <a:schemeClr val="tx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MA" sz="1600" b="1" dirty="0">
                <a:solidFill>
                  <a:schemeClr val="bg2">
                    <a:lumMod val="50000"/>
                  </a:schemeClr>
                </a:solidFill>
              </a:rPr>
              <a:t>En fonction des valeur floue le Moteur d’Inférences</a:t>
            </a:r>
          </a:p>
          <a:p>
            <a:pPr algn="ctr"/>
            <a:r>
              <a:rPr lang="fr-MA" sz="1600" b="1" dirty="0">
                <a:solidFill>
                  <a:schemeClr val="bg2">
                    <a:lumMod val="50000"/>
                  </a:schemeClr>
                </a:solidFill>
              </a:rPr>
              <a:t>produire des commande floue en utiliser une base de règle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4C697F6-7BA1-4059-A30D-65B9767C2C9A}"/>
              </a:ext>
            </a:extLst>
          </p:cNvPr>
          <p:cNvSpPr txBox="1"/>
          <p:nvPr/>
        </p:nvSpPr>
        <p:spPr>
          <a:xfrm>
            <a:off x="2618281" y="3234352"/>
            <a:ext cx="247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dirty="0"/>
              <a:t>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E53CD75-6A5D-41E7-B3D7-251BCA3D5A1C}"/>
              </a:ext>
            </a:extLst>
          </p:cNvPr>
          <p:cNvSpPr txBox="1"/>
          <p:nvPr/>
        </p:nvSpPr>
        <p:spPr>
          <a:xfrm>
            <a:off x="4628336" y="3251292"/>
            <a:ext cx="596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µ(</a:t>
            </a:r>
            <a:r>
              <a:rPr lang="fr-MA" sz="1400" dirty="0"/>
              <a:t>x)</a:t>
            </a:r>
            <a:endParaRPr lang="fr-MA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5EA14B5C-4CB1-49C3-ABEC-49B5E6523A8B}"/>
              </a:ext>
            </a:extLst>
          </p:cNvPr>
          <p:cNvSpPr txBox="1"/>
          <p:nvPr/>
        </p:nvSpPr>
        <p:spPr>
          <a:xfrm>
            <a:off x="7455267" y="3251292"/>
            <a:ext cx="738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µ(R</a:t>
            </a:r>
            <a:r>
              <a:rPr lang="fr-MA" sz="1400" dirty="0"/>
              <a:t>x)</a:t>
            </a:r>
            <a:endParaRPr lang="fr-MA" dirty="0"/>
          </a:p>
        </p:txBody>
      </p:sp>
      <p:sp>
        <p:nvSpPr>
          <p:cNvPr id="75" name="Phylactère : pensées 74">
            <a:extLst>
              <a:ext uri="{FF2B5EF4-FFF2-40B4-BE49-F238E27FC236}">
                <a16:creationId xmlns:a16="http://schemas.microsoft.com/office/drawing/2014/main" id="{527F853C-3049-42B5-8287-E1211D3357E6}"/>
              </a:ext>
            </a:extLst>
          </p:cNvPr>
          <p:cNvSpPr/>
          <p:nvPr/>
        </p:nvSpPr>
        <p:spPr>
          <a:xfrm>
            <a:off x="10288005" y="4307303"/>
            <a:ext cx="1629674" cy="1840279"/>
          </a:xfrm>
          <a:prstGeom prst="cloudCallout">
            <a:avLst>
              <a:gd name="adj1" fmla="val -69174"/>
              <a:gd name="adj2" fmla="val -8134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400" b="1" dirty="0">
              <a:solidFill>
                <a:schemeClr val="tx1"/>
              </a:solidFill>
            </a:endParaRPr>
          </a:p>
          <a:p>
            <a:pPr algn="ctr"/>
            <a:r>
              <a:rPr lang="fr-MA" sz="1400" b="1" dirty="0">
                <a:solidFill>
                  <a:schemeClr val="tx1"/>
                </a:solidFill>
              </a:rPr>
              <a:t> La valeur floue transfert a des valeur réel de sortie </a:t>
            </a:r>
          </a:p>
          <a:p>
            <a:pPr algn="ctr"/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73642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1" grpId="0" animBg="1"/>
      <p:bldP spid="62" grpId="0" animBg="1"/>
      <p:bldP spid="73" grpId="0"/>
      <p:bldP spid="7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La fuzzification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7AA0834-EC0E-4C80-9BD0-80C25B4213EF}"/>
              </a:ext>
            </a:extLst>
          </p:cNvPr>
          <p:cNvSpPr txBox="1"/>
          <p:nvPr/>
        </p:nvSpPr>
        <p:spPr>
          <a:xfrm>
            <a:off x="807719" y="1830622"/>
            <a:ext cx="10156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fr-FR" sz="1800" b="0" i="0" u="none" strike="noStrike" baseline="0" dirty="0">
                <a:solidFill>
                  <a:schemeClr val="bg2"/>
                </a:solidFill>
                <a:latin typeface="+mn-lt"/>
              </a:rPr>
              <a:t>Les systèmes à logique floue traitent de variables d’entrées floues et fournissent de résultats sur des variables de sorties elle-même floues  </a:t>
            </a:r>
          </a:p>
          <a:p>
            <a:pPr marR="0" algn="l"/>
            <a:endParaRPr lang="fr-FR" sz="1800" b="0" i="0" u="none" strike="noStrike" baseline="0" dirty="0">
              <a:solidFill>
                <a:schemeClr val="bg2"/>
              </a:solidFill>
              <a:latin typeface="+mn-lt"/>
            </a:endParaRP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fr-FR" sz="1800" b="0" i="0" u="none" strike="noStrike" baseline="0" dirty="0">
                <a:solidFill>
                  <a:schemeClr val="bg2"/>
                </a:solidFill>
                <a:latin typeface="+mn-lt"/>
              </a:rPr>
              <a:t>La fuzzification est l’étape qui consiste en la quantification floue des valeurs réelles d’une variable.</a:t>
            </a:r>
            <a:endParaRPr lang="fr-MA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3A3C13-0125-4EBE-AD82-9477538F4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22" y="3429000"/>
            <a:ext cx="7514466" cy="22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Inférence floue et base des règles  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D73F752-4129-46E2-9759-257A92FA6A04}"/>
              </a:ext>
            </a:extLst>
          </p:cNvPr>
          <p:cNvSpPr txBox="1"/>
          <p:nvPr/>
        </p:nvSpPr>
        <p:spPr>
          <a:xfrm>
            <a:off x="460717" y="1659988"/>
            <a:ext cx="11270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800" b="1" dirty="0">
                <a:solidFill>
                  <a:srgbClr val="0070C0"/>
                </a:solidFill>
                <a:latin typeface="+mn-lt"/>
              </a:rPr>
              <a:t>Inférence floue </a:t>
            </a:r>
            <a:r>
              <a:rPr lang="fr-MA" sz="1800" dirty="0">
                <a:solidFill>
                  <a:schemeClr val="bg2"/>
                </a:solidFill>
                <a:latin typeface="+mn-lt"/>
              </a:rPr>
              <a:t>:  est une 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opération logique par laquelle on admet une proposition en vertu de sa liaison avec d’autres propositions tenues pour vraies.</a:t>
            </a:r>
          </a:p>
          <a:p>
            <a:endParaRPr lang="fr-FR" sz="1800" dirty="0">
              <a:solidFill>
                <a:schemeClr val="bg2"/>
              </a:solidFill>
              <a:latin typeface="+mn-lt"/>
            </a:endParaRPr>
          </a:p>
          <a:p>
            <a:r>
              <a:rPr lang="fr-MA" sz="1800" b="1" dirty="0">
                <a:solidFill>
                  <a:srgbClr val="0070C0"/>
                </a:solidFill>
                <a:latin typeface="+mn-lt"/>
              </a:rPr>
              <a:t>base des règles</a:t>
            </a:r>
            <a:r>
              <a:rPr lang="fr-MA" sz="1800" dirty="0">
                <a:solidFill>
                  <a:schemeClr val="bg2"/>
                </a:solidFill>
                <a:latin typeface="+mn-lt"/>
              </a:rPr>
              <a:t>: Les systèmes à logique floue utilisent une expertise exprimée sous forme d’une base de règles du type: Si….Alors… </a:t>
            </a:r>
            <a:r>
              <a:rPr lang="fr-MA" sz="1800" b="1" dirty="0">
                <a:solidFill>
                  <a:srgbClr val="FF0000"/>
                </a:solidFill>
                <a:latin typeface="+mn-lt"/>
              </a:rPr>
              <a:t>(Si X est A) Alors (Y est B)</a:t>
            </a:r>
          </a:p>
          <a:p>
            <a:endParaRPr lang="fr-FR" sz="1800" b="1" dirty="0">
              <a:solidFill>
                <a:srgbClr val="FF0000"/>
              </a:solidFill>
              <a:latin typeface="+mn-lt"/>
            </a:endParaRP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 </a:t>
            </a:r>
            <a:r>
              <a:rPr lang="fr-FR" sz="1800" b="1" dirty="0">
                <a:solidFill>
                  <a:srgbClr val="FF0000"/>
                </a:solidFill>
                <a:latin typeface="+mn-lt"/>
              </a:rPr>
              <a:t>SI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 La variable floue X appartient à la classe floue A avec un degré de validité μ(x0) </a:t>
            </a:r>
            <a:r>
              <a:rPr lang="fr-FR" sz="1800" b="1" dirty="0">
                <a:solidFill>
                  <a:srgbClr val="FF0000"/>
                </a:solidFill>
                <a:latin typeface="+mn-lt"/>
              </a:rPr>
              <a:t>Alors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 La variable floue Y appartient à la classe floue B à un degré qui dépend du degré de validité μ(x0)</a:t>
            </a:r>
            <a:endParaRPr lang="fr-MA" sz="1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B2A0B1-A061-408A-8FA6-1FEE742D463B}"/>
              </a:ext>
            </a:extLst>
          </p:cNvPr>
          <p:cNvSpPr/>
          <p:nvPr/>
        </p:nvSpPr>
        <p:spPr>
          <a:xfrm>
            <a:off x="2142148" y="4523079"/>
            <a:ext cx="411500" cy="4954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 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8" name="Shape 2688">
            <a:extLst>
              <a:ext uri="{FF2B5EF4-FFF2-40B4-BE49-F238E27FC236}">
                <a16:creationId xmlns:a16="http://schemas.microsoft.com/office/drawing/2014/main" id="{457E0AA1-E5F1-4492-A6E7-7AA7C4C0FCE9}"/>
              </a:ext>
            </a:extLst>
          </p:cNvPr>
          <p:cNvSpPr/>
          <p:nvPr/>
        </p:nvSpPr>
        <p:spPr>
          <a:xfrm>
            <a:off x="2441442" y="4400732"/>
            <a:ext cx="1878677" cy="609515"/>
          </a:xfrm>
          <a:custGeom>
            <a:avLst/>
            <a:gdLst/>
            <a:ahLst/>
            <a:cxnLst/>
            <a:rect l="0" t="0" r="0" b="0"/>
            <a:pathLst>
              <a:path w="1828800" h="609600">
                <a:moveTo>
                  <a:pt x="0" y="304800"/>
                </a:moveTo>
                <a:cubicBezTo>
                  <a:pt x="0" y="136462"/>
                  <a:pt x="409385" y="0"/>
                  <a:pt x="914400" y="0"/>
                </a:cubicBezTo>
                <a:cubicBezTo>
                  <a:pt x="1419403" y="0"/>
                  <a:pt x="1828800" y="136462"/>
                  <a:pt x="1828800" y="304800"/>
                </a:cubicBezTo>
                <a:cubicBezTo>
                  <a:pt x="1828800" y="473138"/>
                  <a:pt x="1419403" y="609600"/>
                  <a:pt x="914400" y="609600"/>
                </a:cubicBezTo>
                <a:cubicBezTo>
                  <a:pt x="409385" y="609600"/>
                  <a:pt x="0" y="473138"/>
                  <a:pt x="0" y="304800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3333CC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32C57A-CE19-4929-989B-D907CC058A06}"/>
              </a:ext>
            </a:extLst>
          </p:cNvPr>
          <p:cNvSpPr/>
          <p:nvPr/>
        </p:nvSpPr>
        <p:spPr>
          <a:xfrm>
            <a:off x="2379550" y="4527340"/>
            <a:ext cx="2334846" cy="4892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fr-MA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feu est vert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BBDC0C-1DE3-4C23-B1BA-9EDCAB6DB871}"/>
              </a:ext>
            </a:extLst>
          </p:cNvPr>
          <p:cNvSpPr/>
          <p:nvPr/>
        </p:nvSpPr>
        <p:spPr>
          <a:xfrm>
            <a:off x="4465329" y="4565646"/>
            <a:ext cx="746896" cy="4954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ET 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1" name="Shape 2696">
            <a:extLst>
              <a:ext uri="{FF2B5EF4-FFF2-40B4-BE49-F238E27FC236}">
                <a16:creationId xmlns:a16="http://schemas.microsoft.com/office/drawing/2014/main" id="{B4EE3FC1-592F-4226-A8B0-EB16092AA564}"/>
              </a:ext>
            </a:extLst>
          </p:cNvPr>
          <p:cNvSpPr/>
          <p:nvPr/>
        </p:nvSpPr>
        <p:spPr>
          <a:xfrm>
            <a:off x="4363040" y="4479153"/>
            <a:ext cx="782782" cy="533326"/>
          </a:xfrm>
          <a:custGeom>
            <a:avLst/>
            <a:gdLst/>
            <a:ahLst/>
            <a:cxnLst/>
            <a:rect l="0" t="0" r="0" b="0"/>
            <a:pathLst>
              <a:path w="762000" h="533400">
                <a:moveTo>
                  <a:pt x="0" y="266700"/>
                </a:moveTo>
                <a:cubicBezTo>
                  <a:pt x="0" y="119405"/>
                  <a:pt x="170574" y="0"/>
                  <a:pt x="381000" y="0"/>
                </a:cubicBezTo>
                <a:cubicBezTo>
                  <a:pt x="591426" y="0"/>
                  <a:pt x="762000" y="119405"/>
                  <a:pt x="762000" y="266700"/>
                </a:cubicBezTo>
                <a:cubicBezTo>
                  <a:pt x="762000" y="413995"/>
                  <a:pt x="591426" y="533400"/>
                  <a:pt x="381000" y="533400"/>
                </a:cubicBezTo>
                <a:cubicBezTo>
                  <a:pt x="170574" y="533400"/>
                  <a:pt x="0" y="413995"/>
                  <a:pt x="0" y="266700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FF33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42" name="Shape 2690">
            <a:extLst>
              <a:ext uri="{FF2B5EF4-FFF2-40B4-BE49-F238E27FC236}">
                <a16:creationId xmlns:a16="http://schemas.microsoft.com/office/drawing/2014/main" id="{30126258-D4DA-4D6A-9E36-DD558CD1CFEF}"/>
              </a:ext>
            </a:extLst>
          </p:cNvPr>
          <p:cNvSpPr/>
          <p:nvPr/>
        </p:nvSpPr>
        <p:spPr>
          <a:xfrm>
            <a:off x="2887908" y="4977656"/>
            <a:ext cx="533336" cy="636499"/>
          </a:xfrm>
          <a:custGeom>
            <a:avLst/>
            <a:gdLst/>
            <a:ahLst/>
            <a:cxnLst/>
            <a:rect l="0" t="0" r="0" b="0"/>
            <a:pathLst>
              <a:path w="519176" h="636588">
                <a:moveTo>
                  <a:pt x="519176" y="0"/>
                </a:moveTo>
                <a:lnTo>
                  <a:pt x="0" y="636588"/>
                </a:lnTo>
              </a:path>
            </a:pathLst>
          </a:custGeom>
          <a:ln w="12700" cap="flat">
            <a:round/>
          </a:ln>
        </p:spPr>
        <p:style>
          <a:lnRef idx="1">
            <a:srgbClr val="3333CC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43" name="Shape 2692">
            <a:extLst>
              <a:ext uri="{FF2B5EF4-FFF2-40B4-BE49-F238E27FC236}">
                <a16:creationId xmlns:a16="http://schemas.microsoft.com/office/drawing/2014/main" id="{4EC826B3-DC8F-4406-92D2-32A59A4BA1D9}"/>
              </a:ext>
            </a:extLst>
          </p:cNvPr>
          <p:cNvSpPr/>
          <p:nvPr/>
        </p:nvSpPr>
        <p:spPr>
          <a:xfrm>
            <a:off x="2935553" y="4901467"/>
            <a:ext cx="2442646" cy="742961"/>
          </a:xfrm>
          <a:custGeom>
            <a:avLst/>
            <a:gdLst/>
            <a:ahLst/>
            <a:cxnLst/>
            <a:rect l="0" t="0" r="0" b="0"/>
            <a:pathLst>
              <a:path w="2377796" h="743064">
                <a:moveTo>
                  <a:pt x="2377796" y="0"/>
                </a:moveTo>
                <a:lnTo>
                  <a:pt x="0" y="743064"/>
                </a:lnTo>
              </a:path>
            </a:pathLst>
          </a:custGeom>
          <a:ln w="12700" cap="flat">
            <a:round/>
          </a:ln>
        </p:spPr>
        <p:style>
          <a:lnRef idx="1">
            <a:srgbClr val="3333CC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A9E486-8427-42EC-89DD-1112B8D8DEE4}"/>
              </a:ext>
            </a:extLst>
          </p:cNvPr>
          <p:cNvSpPr/>
          <p:nvPr/>
        </p:nvSpPr>
        <p:spPr>
          <a:xfrm>
            <a:off x="2497561" y="5610028"/>
            <a:ext cx="1665411" cy="54597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400" dirty="0">
                <a:solidFill>
                  <a:srgbClr val="33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Prémisses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57B2B9-ED5E-4C37-9846-EED21783E209}"/>
              </a:ext>
            </a:extLst>
          </p:cNvPr>
          <p:cNvSpPr/>
          <p:nvPr/>
        </p:nvSpPr>
        <p:spPr>
          <a:xfrm>
            <a:off x="5243519" y="4550528"/>
            <a:ext cx="4036582" cy="4892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Ma vitesse est faible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6" name="Shape 2689">
            <a:extLst>
              <a:ext uri="{FF2B5EF4-FFF2-40B4-BE49-F238E27FC236}">
                <a16:creationId xmlns:a16="http://schemas.microsoft.com/office/drawing/2014/main" id="{C5819E8A-2FA1-4D93-8170-CA34D5E2A19A}"/>
              </a:ext>
            </a:extLst>
          </p:cNvPr>
          <p:cNvSpPr/>
          <p:nvPr/>
        </p:nvSpPr>
        <p:spPr>
          <a:xfrm>
            <a:off x="5218921" y="4453462"/>
            <a:ext cx="3209407" cy="609515"/>
          </a:xfrm>
          <a:custGeom>
            <a:avLst/>
            <a:gdLst/>
            <a:ahLst/>
            <a:cxnLst/>
            <a:rect l="0" t="0" r="0" b="0"/>
            <a:pathLst>
              <a:path w="3124200" h="609600">
                <a:moveTo>
                  <a:pt x="0" y="304800"/>
                </a:moveTo>
                <a:cubicBezTo>
                  <a:pt x="0" y="136462"/>
                  <a:pt x="699376" y="0"/>
                  <a:pt x="1562100" y="0"/>
                </a:cubicBezTo>
                <a:cubicBezTo>
                  <a:pt x="2424824" y="0"/>
                  <a:pt x="3124200" y="136462"/>
                  <a:pt x="3124200" y="304800"/>
                </a:cubicBezTo>
                <a:cubicBezTo>
                  <a:pt x="3124200" y="473138"/>
                  <a:pt x="2424824" y="609600"/>
                  <a:pt x="1562100" y="609600"/>
                </a:cubicBezTo>
                <a:cubicBezTo>
                  <a:pt x="699376" y="609600"/>
                  <a:pt x="0" y="473138"/>
                  <a:pt x="0" y="304800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3333CC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9DCB56-793F-4C3C-81C7-912222798459}"/>
              </a:ext>
            </a:extLst>
          </p:cNvPr>
          <p:cNvSpPr/>
          <p:nvPr/>
        </p:nvSpPr>
        <p:spPr>
          <a:xfrm>
            <a:off x="8401199" y="4633392"/>
            <a:ext cx="1411251" cy="49547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ALORS 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1" name="Shape 2707">
            <a:extLst>
              <a:ext uri="{FF2B5EF4-FFF2-40B4-BE49-F238E27FC236}">
                <a16:creationId xmlns:a16="http://schemas.microsoft.com/office/drawing/2014/main" id="{A5DB36E9-61EA-41E4-932E-F431D4A4C4A3}"/>
              </a:ext>
            </a:extLst>
          </p:cNvPr>
          <p:cNvSpPr/>
          <p:nvPr/>
        </p:nvSpPr>
        <p:spPr>
          <a:xfrm>
            <a:off x="8440537" y="4523079"/>
            <a:ext cx="1017617" cy="533326"/>
          </a:xfrm>
          <a:custGeom>
            <a:avLst/>
            <a:gdLst/>
            <a:ahLst/>
            <a:cxnLst/>
            <a:rect l="0" t="0" r="0" b="0"/>
            <a:pathLst>
              <a:path w="990600" h="533400">
                <a:moveTo>
                  <a:pt x="0" y="266700"/>
                </a:moveTo>
                <a:cubicBezTo>
                  <a:pt x="0" y="119405"/>
                  <a:pt x="221755" y="0"/>
                  <a:pt x="495300" y="0"/>
                </a:cubicBezTo>
                <a:cubicBezTo>
                  <a:pt x="768845" y="0"/>
                  <a:pt x="990600" y="119405"/>
                  <a:pt x="990600" y="266700"/>
                </a:cubicBezTo>
                <a:cubicBezTo>
                  <a:pt x="990600" y="413995"/>
                  <a:pt x="768845" y="533400"/>
                  <a:pt x="495300" y="533400"/>
                </a:cubicBezTo>
                <a:cubicBezTo>
                  <a:pt x="221755" y="533400"/>
                  <a:pt x="0" y="413995"/>
                  <a:pt x="0" y="266700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818181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2" name="Shape 2708">
            <a:extLst>
              <a:ext uri="{FF2B5EF4-FFF2-40B4-BE49-F238E27FC236}">
                <a16:creationId xmlns:a16="http://schemas.microsoft.com/office/drawing/2014/main" id="{7832C3C8-5721-48AE-AF4B-EAB242CFCD16}"/>
              </a:ext>
            </a:extLst>
          </p:cNvPr>
          <p:cNvSpPr/>
          <p:nvPr/>
        </p:nvSpPr>
        <p:spPr>
          <a:xfrm>
            <a:off x="8542133" y="5082309"/>
            <a:ext cx="285390" cy="552779"/>
          </a:xfrm>
          <a:custGeom>
            <a:avLst/>
            <a:gdLst/>
            <a:ahLst/>
            <a:cxnLst/>
            <a:rect l="0" t="0" r="0" b="0"/>
            <a:pathLst>
              <a:path w="277813" h="552856">
                <a:moveTo>
                  <a:pt x="277813" y="0"/>
                </a:moveTo>
                <a:lnTo>
                  <a:pt x="0" y="552856"/>
                </a:lnTo>
              </a:path>
            </a:pathLst>
          </a:custGeom>
          <a:ln w="12700" cap="flat">
            <a:round/>
          </a:ln>
        </p:spPr>
        <p:style>
          <a:lnRef idx="1">
            <a:srgbClr val="818181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F0EE34-FC48-4F25-B9F6-7B7D8702A662}"/>
              </a:ext>
            </a:extLst>
          </p:cNvPr>
          <p:cNvSpPr/>
          <p:nvPr/>
        </p:nvSpPr>
        <p:spPr>
          <a:xfrm>
            <a:off x="7723892" y="5640201"/>
            <a:ext cx="1921871" cy="54597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400" dirty="0">
                <a:solidFill>
                  <a:srgbClr val="81818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Implication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EB8DF0-E0B0-490C-8721-1881E51CBDF4}"/>
              </a:ext>
            </a:extLst>
          </p:cNvPr>
          <p:cNvSpPr/>
          <p:nvPr/>
        </p:nvSpPr>
        <p:spPr>
          <a:xfrm>
            <a:off x="4675828" y="5571507"/>
            <a:ext cx="2061379" cy="54597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400" dirty="0">
                <a:solidFill>
                  <a:srgbClr val="FF33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Conjonction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Shape 2699">
            <a:extLst>
              <a:ext uri="{FF2B5EF4-FFF2-40B4-BE49-F238E27FC236}">
                <a16:creationId xmlns:a16="http://schemas.microsoft.com/office/drawing/2014/main" id="{2CB1609D-C91C-43FD-B777-ADC35F0E6EE2}"/>
              </a:ext>
            </a:extLst>
          </p:cNvPr>
          <p:cNvSpPr/>
          <p:nvPr/>
        </p:nvSpPr>
        <p:spPr>
          <a:xfrm>
            <a:off x="4951798" y="5002716"/>
            <a:ext cx="359714" cy="630200"/>
          </a:xfrm>
          <a:custGeom>
            <a:avLst/>
            <a:gdLst/>
            <a:ahLst/>
            <a:cxnLst/>
            <a:rect l="0" t="0" r="0" b="0"/>
            <a:pathLst>
              <a:path w="350164" h="630288">
                <a:moveTo>
                  <a:pt x="0" y="0"/>
                </a:moveTo>
                <a:lnTo>
                  <a:pt x="350164" y="630288"/>
                </a:lnTo>
              </a:path>
            </a:pathLst>
          </a:custGeom>
          <a:ln w="12700" cap="flat">
            <a:round/>
          </a:ln>
        </p:spPr>
        <p:style>
          <a:lnRef idx="1">
            <a:srgbClr val="FF33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012991-F164-4FED-B42E-235FA94541BE}"/>
              </a:ext>
            </a:extLst>
          </p:cNvPr>
          <p:cNvSpPr/>
          <p:nvPr/>
        </p:nvSpPr>
        <p:spPr>
          <a:xfrm>
            <a:off x="9610158" y="4592721"/>
            <a:ext cx="2257094" cy="48922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J’accéléré</a:t>
            </a:r>
            <a:endParaRPr lang="fr-MA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7" name="Shape 2697">
            <a:extLst>
              <a:ext uri="{FF2B5EF4-FFF2-40B4-BE49-F238E27FC236}">
                <a16:creationId xmlns:a16="http://schemas.microsoft.com/office/drawing/2014/main" id="{24BAB5C9-959A-4645-ACE1-C6F935DE377F}"/>
              </a:ext>
            </a:extLst>
          </p:cNvPr>
          <p:cNvSpPr/>
          <p:nvPr/>
        </p:nvSpPr>
        <p:spPr>
          <a:xfrm>
            <a:off x="9548293" y="4495655"/>
            <a:ext cx="1894333" cy="583611"/>
          </a:xfrm>
          <a:custGeom>
            <a:avLst/>
            <a:gdLst/>
            <a:ahLst/>
            <a:cxnLst/>
            <a:rect l="0" t="0" r="0" b="0"/>
            <a:pathLst>
              <a:path w="1844040" h="583692">
                <a:moveTo>
                  <a:pt x="0" y="291846"/>
                </a:moveTo>
                <a:cubicBezTo>
                  <a:pt x="0" y="130658"/>
                  <a:pt x="412801" y="0"/>
                  <a:pt x="922020" y="0"/>
                </a:cubicBezTo>
                <a:cubicBezTo>
                  <a:pt x="1431239" y="0"/>
                  <a:pt x="1844040" y="130658"/>
                  <a:pt x="1844040" y="291846"/>
                </a:cubicBezTo>
                <a:cubicBezTo>
                  <a:pt x="1844040" y="453022"/>
                  <a:pt x="1431239" y="583692"/>
                  <a:pt x="922020" y="583692"/>
                </a:cubicBezTo>
                <a:cubicBezTo>
                  <a:pt x="412801" y="583692"/>
                  <a:pt x="0" y="453022"/>
                  <a:pt x="0" y="291846"/>
                </a:cubicBezTo>
                <a:close/>
              </a:path>
            </a:pathLst>
          </a:custGeom>
          <a:ln w="9144" cap="flat">
            <a:round/>
          </a:ln>
        </p:spPr>
        <p:style>
          <a:lnRef idx="1">
            <a:srgbClr val="00CC9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214A82-CD6C-4CD8-A747-9267F561E4AF}"/>
              </a:ext>
            </a:extLst>
          </p:cNvPr>
          <p:cNvSpPr/>
          <p:nvPr/>
        </p:nvSpPr>
        <p:spPr>
          <a:xfrm>
            <a:off x="9789221" y="5703675"/>
            <a:ext cx="1898967" cy="54597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MA" sz="2400">
                <a:solidFill>
                  <a:srgbClr val="00CC9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endParaRPr lang="fr-MA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9" name="Shape 2701">
            <a:extLst>
              <a:ext uri="{FF2B5EF4-FFF2-40B4-BE49-F238E27FC236}">
                <a16:creationId xmlns:a16="http://schemas.microsoft.com/office/drawing/2014/main" id="{9DF4D473-56AA-4CC7-B884-E979E4DA5162}"/>
              </a:ext>
            </a:extLst>
          </p:cNvPr>
          <p:cNvSpPr/>
          <p:nvPr/>
        </p:nvSpPr>
        <p:spPr>
          <a:xfrm>
            <a:off x="9988217" y="5079266"/>
            <a:ext cx="241644" cy="626264"/>
          </a:xfrm>
          <a:custGeom>
            <a:avLst/>
            <a:gdLst/>
            <a:ahLst/>
            <a:cxnLst/>
            <a:rect l="0" t="0" r="0" b="0"/>
            <a:pathLst>
              <a:path w="235229" h="626351">
                <a:moveTo>
                  <a:pt x="0" y="0"/>
                </a:moveTo>
                <a:lnTo>
                  <a:pt x="235229" y="626351"/>
                </a:lnTo>
              </a:path>
            </a:pathLst>
          </a:custGeom>
          <a:ln w="12700" cap="flat">
            <a:round/>
          </a:ln>
        </p:spPr>
        <p:style>
          <a:lnRef idx="1">
            <a:srgbClr val="00CC9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1102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  <p:bldP spid="44" grpId="0"/>
      <p:bldP spid="46" grpId="0" animBg="1"/>
      <p:bldP spid="51" grpId="0" animBg="1"/>
      <p:bldP spid="52" grpId="0" animBg="1"/>
      <p:bldP spid="53" grpId="0"/>
      <p:bldP spid="54" grpId="0"/>
      <p:bldP spid="55" grpId="0" animBg="1"/>
      <p:bldP spid="57" grpId="0" animBg="1"/>
      <p:bldP spid="58" grpId="0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Principe du raisonnement approximatif</a:t>
            </a: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A2EA922-43C5-4A15-9572-20019F1F5D15}"/>
              </a:ext>
            </a:extLst>
          </p:cNvPr>
          <p:cNvSpPr txBox="1"/>
          <p:nvPr/>
        </p:nvSpPr>
        <p:spPr>
          <a:xfrm>
            <a:off x="1819422" y="2101299"/>
            <a:ext cx="8553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5590" algn="ctr"/>
            <a:r>
              <a:rPr lang="fr-FR" sz="2400" i="0" u="none" strike="noStrike" baseline="0" dirty="0">
                <a:solidFill>
                  <a:srgbClr val="0070C0"/>
                </a:solidFill>
                <a:latin typeface="+mj-lt"/>
              </a:rPr>
              <a:t>Plus la condition sur les entrées est vraie.</a:t>
            </a:r>
          </a:p>
          <a:p>
            <a:pPr algn="ctr"/>
            <a:r>
              <a:rPr lang="fr-FR" sz="2400" i="0" u="none" strike="noStrike" baseline="0" dirty="0">
                <a:solidFill>
                  <a:srgbClr val="0070C0"/>
                </a:solidFill>
                <a:latin typeface="+mj-lt"/>
              </a:rPr>
              <a:t>Plus l'action préconisée pour les sorties doit être respectée</a:t>
            </a:r>
            <a:endParaRPr lang="fr-MA" sz="18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148" name="Picture 4" descr="600 mm Tri Exclamation point – Signes – Signes de sécurité : Amazon.fr:  Bricolage">
            <a:extLst>
              <a:ext uri="{FF2B5EF4-FFF2-40B4-BE49-F238E27FC236}">
                <a16:creationId xmlns:a16="http://schemas.microsoft.com/office/drawing/2014/main" id="{B2774480-54B6-4F02-AF4C-071E0FAD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461" y="1270301"/>
            <a:ext cx="85307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A26C851-C9D0-49CE-B963-35C3B775FD91}"/>
              </a:ext>
            </a:extLst>
          </p:cNvPr>
          <p:cNvSpPr txBox="1"/>
          <p:nvPr/>
        </p:nvSpPr>
        <p:spPr>
          <a:xfrm>
            <a:off x="624838" y="3429000"/>
            <a:ext cx="109810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105" indent="-6350" algn="ctr"/>
            <a:r>
              <a:rPr lang="fr-MA" sz="1800" b="1" dirty="0">
                <a:solidFill>
                  <a:schemeClr val="bg2"/>
                </a:solidFill>
                <a:latin typeface="+mn-lt"/>
              </a:rPr>
              <a:t>SI la température est très basse ALORS Chauffer fort</a:t>
            </a:r>
          </a:p>
          <a:p>
            <a:pPr marL="78105" indent="-6350"/>
            <a:endParaRPr lang="fr-MA" sz="1800" dirty="0">
              <a:solidFill>
                <a:schemeClr val="bg2"/>
              </a:solidFill>
              <a:latin typeface="+mn-lt"/>
            </a:endParaRPr>
          </a:p>
          <a:p>
            <a:pPr marL="78105" indent="-6350"/>
            <a:r>
              <a:rPr lang="fr-MA" sz="1800" dirty="0">
                <a:solidFill>
                  <a:schemeClr val="bg2"/>
                </a:solidFill>
                <a:latin typeface="+mn-lt"/>
              </a:rPr>
              <a:t>La conclusion d’une règle floue est l’appartenance d’une variable floue de sortie « Chauffer » à une classe floue « fort ». </a:t>
            </a:r>
          </a:p>
          <a:p>
            <a:endParaRPr lang="fr-FR" sz="1800" dirty="0">
              <a:solidFill>
                <a:schemeClr val="bg2"/>
              </a:solidFill>
              <a:latin typeface="+mn-lt"/>
            </a:endParaRPr>
          </a:p>
          <a:p>
            <a:endParaRPr lang="fr-FR" sz="1800" dirty="0">
              <a:solidFill>
                <a:schemeClr val="bg2"/>
              </a:solidFill>
              <a:latin typeface="+mn-lt"/>
            </a:endParaRP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dépend de :</a:t>
            </a: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La classe floue de sortie considérée.</a:t>
            </a: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du degré de validité de la prémisse </a:t>
            </a:r>
            <a:r>
              <a:rPr lang="fr-FR" sz="1800" dirty="0" err="1">
                <a:solidFill>
                  <a:schemeClr val="bg2"/>
                </a:solidFill>
                <a:latin typeface="+mn-lt"/>
              </a:rPr>
              <a:t>μ</a:t>
            </a:r>
            <a:r>
              <a:rPr lang="fr-FR" sz="1100" dirty="0" err="1">
                <a:solidFill>
                  <a:schemeClr val="bg2"/>
                </a:solidFill>
                <a:latin typeface="+mn-lt"/>
              </a:rPr>
              <a:t>prémisses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(</a:t>
            </a:r>
            <a:r>
              <a:rPr lang="fr-FR" sz="1800" dirty="0" err="1">
                <a:solidFill>
                  <a:schemeClr val="bg2"/>
                </a:solidFill>
                <a:latin typeface="+mn-lt"/>
              </a:rPr>
              <a:t>xo</a:t>
            </a:r>
            <a:r>
              <a:rPr lang="fr-FR" sz="1800" dirty="0">
                <a:solidFill>
                  <a:schemeClr val="bg2"/>
                </a:solidFill>
                <a:latin typeface="+mn-lt"/>
              </a:rPr>
              <a:t>).</a:t>
            </a:r>
          </a:p>
          <a:p>
            <a:r>
              <a:rPr lang="fr-FR" sz="1800" dirty="0">
                <a:solidFill>
                  <a:schemeClr val="bg2"/>
                </a:solidFill>
                <a:latin typeface="+mn-lt"/>
              </a:rPr>
              <a:t>de la méthode d’implication choisie.</a:t>
            </a:r>
            <a:endParaRPr lang="fr-MA" sz="1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C5AB9BB-840E-4222-A3E4-C977EF304449}"/>
              </a:ext>
            </a:extLst>
          </p:cNvPr>
          <p:cNvSpPr/>
          <p:nvPr/>
        </p:nvSpPr>
        <p:spPr>
          <a:xfrm>
            <a:off x="4543865" y="5950634"/>
            <a:ext cx="1125596" cy="340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FA0CC7E-9A1F-44C1-8B19-33F120E43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60" y="4395336"/>
            <a:ext cx="6248219" cy="21041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9106F5-0045-4858-8EE1-1F4E1D877995}"/>
              </a:ext>
            </a:extLst>
          </p:cNvPr>
          <p:cNvSpPr/>
          <p:nvPr/>
        </p:nvSpPr>
        <p:spPr>
          <a:xfrm>
            <a:off x="11183815" y="6054740"/>
            <a:ext cx="422030" cy="3406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476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pl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6268" r="16939" b="6014"/>
          <a:stretch/>
        </p:blipFill>
        <p:spPr bwMode="auto">
          <a:xfrm>
            <a:off x="703071" y="1273180"/>
            <a:ext cx="2711160" cy="3843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Oval 14"/>
          <p:cNvSpPr/>
          <p:nvPr/>
        </p:nvSpPr>
        <p:spPr>
          <a:xfrm>
            <a:off x="3649365" y="878070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9" name="Oval 14"/>
          <p:cNvSpPr/>
          <p:nvPr/>
        </p:nvSpPr>
        <p:spPr>
          <a:xfrm>
            <a:off x="4605759" y="2154181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0" name="Oval 14"/>
          <p:cNvSpPr/>
          <p:nvPr/>
        </p:nvSpPr>
        <p:spPr>
          <a:xfrm>
            <a:off x="5189457" y="3365153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1" name="Oval 14"/>
          <p:cNvSpPr/>
          <p:nvPr/>
        </p:nvSpPr>
        <p:spPr>
          <a:xfrm>
            <a:off x="4605761" y="4654882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2" name="Oval 14"/>
          <p:cNvSpPr/>
          <p:nvPr/>
        </p:nvSpPr>
        <p:spPr>
          <a:xfrm>
            <a:off x="3649363" y="5870506"/>
            <a:ext cx="311727" cy="31172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3" name="Organigramme : Alternative 12"/>
          <p:cNvSpPr/>
          <p:nvPr/>
        </p:nvSpPr>
        <p:spPr>
          <a:xfrm>
            <a:off x="2984634" y="780695"/>
            <a:ext cx="4409645" cy="479243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Introduction</a:t>
            </a:r>
          </a:p>
        </p:txBody>
      </p:sp>
      <p:sp>
        <p:nvSpPr>
          <p:cNvPr id="14" name="Organigramme : Alternative 13"/>
          <p:cNvSpPr/>
          <p:nvPr/>
        </p:nvSpPr>
        <p:spPr>
          <a:xfrm>
            <a:off x="4761622" y="2054249"/>
            <a:ext cx="4409645" cy="522107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Domaine d ’application</a:t>
            </a:r>
          </a:p>
        </p:txBody>
      </p:sp>
      <p:sp>
        <p:nvSpPr>
          <p:cNvPr id="15" name="Organigramme : Alternative 14"/>
          <p:cNvSpPr/>
          <p:nvPr/>
        </p:nvSpPr>
        <p:spPr>
          <a:xfrm>
            <a:off x="5501184" y="3241324"/>
            <a:ext cx="5148455" cy="564971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MA" sz="2400" dirty="0">
                <a:solidFill>
                  <a:srgbClr val="0070C0"/>
                </a:solidFill>
                <a:latin typeface="Montserrat" panose="020B0604020202020204" charset="0"/>
              </a:rPr>
              <a:t>Commande floue de systèmes </a:t>
            </a:r>
          </a:p>
        </p:txBody>
      </p:sp>
      <p:sp>
        <p:nvSpPr>
          <p:cNvPr id="16" name="Organigramme : Alternative 15"/>
          <p:cNvSpPr/>
          <p:nvPr/>
        </p:nvSpPr>
        <p:spPr>
          <a:xfrm>
            <a:off x="3095908" y="4571123"/>
            <a:ext cx="5681863" cy="479243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Exemple</a:t>
            </a:r>
          </a:p>
        </p:txBody>
      </p:sp>
      <p:sp>
        <p:nvSpPr>
          <p:cNvPr id="17" name="Organigramme : Alternative 16"/>
          <p:cNvSpPr/>
          <p:nvPr/>
        </p:nvSpPr>
        <p:spPr>
          <a:xfrm>
            <a:off x="2875453" y="5785022"/>
            <a:ext cx="4409645" cy="479243"/>
          </a:xfrm>
          <a:prstGeom prst="flowChartAlternateProcess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401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Activation des règles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CCA0B7A-3883-4F67-B00A-456213C24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" y="1535075"/>
            <a:ext cx="9126224" cy="218152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D0703D6-BF1D-47D5-8882-21C99D1F0F2F}"/>
              </a:ext>
            </a:extLst>
          </p:cNvPr>
          <p:cNvSpPr txBox="1"/>
          <p:nvPr/>
        </p:nvSpPr>
        <p:spPr>
          <a:xfrm>
            <a:off x="494714" y="3938954"/>
            <a:ext cx="11422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MA" sz="1800" dirty="0">
              <a:solidFill>
                <a:schemeClr val="bg2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bg2"/>
                </a:solidFill>
                <a:latin typeface="+mn-lt"/>
              </a:rPr>
              <a:t>Une règle est activée dès qu’elle a une prémisse ayant une valeur de vérité non nulle.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MA" sz="1800" dirty="0">
              <a:solidFill>
                <a:schemeClr val="bg2"/>
              </a:solidFill>
              <a:latin typeface="+mn-lt"/>
            </a:endParaRP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bg2"/>
                </a:solidFill>
                <a:latin typeface="+mn-lt"/>
              </a:rPr>
              <a:t>Plusieurs règles peuvent être activées simultanément et préconiser des actions avec différents degrés de validités; ces actions peuvent être contradictoires.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MA" sz="1800" dirty="0">
              <a:solidFill>
                <a:schemeClr val="bg2"/>
              </a:solidFill>
              <a:latin typeface="+mn-lt"/>
            </a:endParaRP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bg2"/>
                </a:solidFill>
                <a:latin typeface="+mn-lt"/>
              </a:rPr>
              <a:t>Il convient d’agréger les règles pour fournir une appartenance de la variable floue de sortie à une classe floue consolidée </a:t>
            </a:r>
            <a:endParaRPr lang="fr-MA" sz="18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6532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  <a:t>Activité 1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919A0D5-780F-43FC-B057-0B586034FE13}"/>
                  </a:ext>
                </a:extLst>
              </p:cNvPr>
              <p:cNvSpPr txBox="1"/>
              <p:nvPr/>
            </p:nvSpPr>
            <p:spPr>
              <a:xfrm>
                <a:off x="661214" y="1454968"/>
                <a:ext cx="52050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fr-FR" sz="1800" dirty="0">
                    <a:solidFill>
                      <a:schemeClr val="bg2"/>
                    </a:solidFill>
                    <a:latin typeface="+mn-lt"/>
                  </a:rPr>
                  <a:t>soit le système de contrôle d'un ventilateur en ayant deux valeurs d'entrée la température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bg2"/>
                    </a:solidFill>
                    <a:latin typeface="+mn-lt"/>
                  </a:rPr>
                  <a:t> et l'humidité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bg2"/>
                    </a:solidFill>
                    <a:latin typeface="+mn-lt"/>
                  </a:rPr>
                  <a:t> et une sortie c'est la vitesse  </a:t>
                </a:r>
                <a:r>
                  <a:rPr lang="fr-FR" sz="1800" dirty="0">
                    <a:solidFill>
                      <a:srgbClr val="FF0000"/>
                    </a:solidFill>
                    <a:latin typeface="+mn-lt"/>
                  </a:rPr>
                  <a:t>V</a:t>
                </a:r>
                <a:r>
                  <a:rPr lang="fr-FR" sz="1800" dirty="0">
                    <a:solidFill>
                      <a:schemeClr val="bg2"/>
                    </a:solidFill>
                    <a:latin typeface="+mn-lt"/>
                  </a:rPr>
                  <a:t> de ventilateur</a:t>
                </a:r>
                <a:endParaRPr lang="fr-MA" sz="1800" dirty="0">
                  <a:solidFill>
                    <a:schemeClr val="bg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919A0D5-780F-43FC-B057-0B586034F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4" y="1454968"/>
                <a:ext cx="5205046" cy="1200329"/>
              </a:xfrm>
              <a:prstGeom prst="rect">
                <a:avLst/>
              </a:prstGeom>
              <a:blipFill>
                <a:blip r:embed="rId4"/>
                <a:stretch>
                  <a:fillRect l="-703" t="-3046" r="-351" b="-7107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F0FEC9C-715B-4699-BFB5-39290FB71773}"/>
              </a:ext>
            </a:extLst>
          </p:cNvPr>
          <p:cNvSpPr/>
          <p:nvPr/>
        </p:nvSpPr>
        <p:spPr>
          <a:xfrm>
            <a:off x="2039815" y="3319975"/>
            <a:ext cx="1927274" cy="92333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MA" dirty="0"/>
              <a:t>Ventilateur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EE0CC14-539C-437C-BBEF-3E9B281C1A6D}"/>
              </a:ext>
            </a:extLst>
          </p:cNvPr>
          <p:cNvCxnSpPr>
            <a:cxnSpLocks/>
          </p:cNvCxnSpPr>
          <p:nvPr/>
        </p:nvCxnSpPr>
        <p:spPr>
          <a:xfrm>
            <a:off x="787791" y="3601329"/>
            <a:ext cx="12379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2FACB0A-FD3A-4335-91CF-778CBA2C4033}"/>
              </a:ext>
            </a:extLst>
          </p:cNvPr>
          <p:cNvCxnSpPr>
            <a:cxnSpLocks/>
          </p:cNvCxnSpPr>
          <p:nvPr/>
        </p:nvCxnSpPr>
        <p:spPr>
          <a:xfrm>
            <a:off x="801858" y="3964744"/>
            <a:ext cx="12379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DCE7FCE-2829-4718-B090-A7C9B28C1297}"/>
              </a:ext>
            </a:extLst>
          </p:cNvPr>
          <p:cNvCxnSpPr>
            <a:cxnSpLocks/>
          </p:cNvCxnSpPr>
          <p:nvPr/>
        </p:nvCxnSpPr>
        <p:spPr>
          <a:xfrm>
            <a:off x="3981156" y="3781639"/>
            <a:ext cx="12379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F18D2F4-F549-415B-BEAB-21FD0F2C6ABB}"/>
                  </a:ext>
                </a:extLst>
              </p:cNvPr>
              <p:cNvSpPr txBox="1"/>
              <p:nvPr/>
            </p:nvSpPr>
            <p:spPr>
              <a:xfrm>
                <a:off x="900332" y="3194222"/>
                <a:ext cx="295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MA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MA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MA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fr-MA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F18D2F4-F549-415B-BEAB-21FD0F2C6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32" y="3194222"/>
                <a:ext cx="29542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3F01FC6-1E3D-4BDE-829D-5E49BF81D7A1}"/>
                  </a:ext>
                </a:extLst>
              </p:cNvPr>
              <p:cNvSpPr txBox="1"/>
              <p:nvPr/>
            </p:nvSpPr>
            <p:spPr>
              <a:xfrm>
                <a:off x="900332" y="4020382"/>
                <a:ext cx="295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MA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MA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MA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fr-MA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3F01FC6-1E3D-4BDE-829D-5E49BF81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32" y="4020382"/>
                <a:ext cx="295422" cy="307777"/>
              </a:xfrm>
              <a:prstGeom prst="rect">
                <a:avLst/>
              </a:prstGeom>
              <a:blipFill>
                <a:blip r:embed="rId6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E3BC50AA-753A-45CB-92A0-F7BC555ABEE8}"/>
              </a:ext>
            </a:extLst>
          </p:cNvPr>
          <p:cNvSpPr txBox="1"/>
          <p:nvPr/>
        </p:nvSpPr>
        <p:spPr>
          <a:xfrm>
            <a:off x="4459457" y="3447440"/>
            <a:ext cx="703386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dirty="0">
                <a:solidFill>
                  <a:srgbClr val="FF0000"/>
                </a:solidFill>
              </a:rPr>
              <a:t>V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1DF9489-8B39-4F05-B79B-3899BE692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05" y="1210627"/>
            <a:ext cx="5205046" cy="52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3" grpId="0"/>
      <p:bldP spid="14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1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B8A211-0B32-4265-A527-590283455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35"/>
          <a:stretch/>
        </p:blipFill>
        <p:spPr>
          <a:xfrm>
            <a:off x="971472" y="2548074"/>
            <a:ext cx="10249055" cy="2758083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98408F5-5D2A-4B26-AF05-10D9ECC2CA3E}"/>
              </a:ext>
            </a:extLst>
          </p:cNvPr>
          <p:cNvCxnSpPr/>
          <p:nvPr/>
        </p:nvCxnSpPr>
        <p:spPr>
          <a:xfrm>
            <a:off x="1339535" y="4543865"/>
            <a:ext cx="10660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2337079-1813-454A-9200-339C551C3A52}"/>
              </a:ext>
            </a:extLst>
          </p:cNvPr>
          <p:cNvCxnSpPr/>
          <p:nvPr/>
        </p:nvCxnSpPr>
        <p:spPr>
          <a:xfrm flipV="1">
            <a:off x="2433711" y="4248443"/>
            <a:ext cx="365760" cy="2954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5E033F0-1B9C-4B11-88D2-AB7AB1C4B9E3}"/>
              </a:ext>
            </a:extLst>
          </p:cNvPr>
          <p:cNvCxnSpPr>
            <a:cxnSpLocks/>
          </p:cNvCxnSpPr>
          <p:nvPr/>
        </p:nvCxnSpPr>
        <p:spPr>
          <a:xfrm>
            <a:off x="2827607" y="4248443"/>
            <a:ext cx="267285" cy="2954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A8851F8-2AF7-4BA2-80D7-AB3E60A94C88}"/>
              </a:ext>
            </a:extLst>
          </p:cNvPr>
          <p:cNvCxnSpPr/>
          <p:nvPr/>
        </p:nvCxnSpPr>
        <p:spPr>
          <a:xfrm>
            <a:off x="3108960" y="4543865"/>
            <a:ext cx="257438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0ABFEC-B50A-4883-AAB7-4CB742C82336}"/>
              </a:ext>
            </a:extLst>
          </p:cNvPr>
          <p:cNvCxnSpPr/>
          <p:nvPr/>
        </p:nvCxnSpPr>
        <p:spPr>
          <a:xfrm>
            <a:off x="6541477" y="3826412"/>
            <a:ext cx="137863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35DB03F-2822-4AF1-ADC2-D5B5FE3BF7BA}"/>
              </a:ext>
            </a:extLst>
          </p:cNvPr>
          <p:cNvCxnSpPr/>
          <p:nvPr/>
        </p:nvCxnSpPr>
        <p:spPr>
          <a:xfrm>
            <a:off x="7934178" y="3826412"/>
            <a:ext cx="689317" cy="3094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DA46238-C249-4FDC-8553-EF266E0F7DCF}"/>
              </a:ext>
            </a:extLst>
          </p:cNvPr>
          <p:cNvCxnSpPr/>
          <p:nvPr/>
        </p:nvCxnSpPr>
        <p:spPr>
          <a:xfrm flipV="1">
            <a:off x="8679766" y="3826412"/>
            <a:ext cx="689317" cy="2954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AB112F6-B5DA-4480-99AB-C87D09BCFF68}"/>
              </a:ext>
            </a:extLst>
          </p:cNvPr>
          <p:cNvCxnSpPr/>
          <p:nvPr/>
        </p:nvCxnSpPr>
        <p:spPr>
          <a:xfrm>
            <a:off x="9383151" y="3826412"/>
            <a:ext cx="136027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93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2</a:t>
            </a: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760EDE8-9912-4DB9-9EC7-741780DAA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35" y="1402320"/>
            <a:ext cx="9516803" cy="49536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34D649-7E07-40BE-BBC2-208CE2109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25" y="1326119"/>
            <a:ext cx="9650172" cy="49060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B5D292-2318-40F8-A03F-334C53475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04" y="2042160"/>
            <a:ext cx="8897592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1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3 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171F8EC-253E-4F3A-8AD4-C7AC422F2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4"/>
          <a:stretch/>
        </p:blipFill>
        <p:spPr>
          <a:xfrm>
            <a:off x="1891313" y="1362941"/>
            <a:ext cx="8701660" cy="30889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582647-0106-417C-8DE0-724AE216C3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4" r="-327"/>
          <a:stretch/>
        </p:blipFill>
        <p:spPr>
          <a:xfrm>
            <a:off x="1891313" y="4344355"/>
            <a:ext cx="8701660" cy="2214318"/>
          </a:xfrm>
          <a:prstGeom prst="rect">
            <a:avLst/>
          </a:prstGeom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B9A57029-FA98-43DD-A0C9-7744B864A811}"/>
              </a:ext>
            </a:extLst>
          </p:cNvPr>
          <p:cNvSpPr/>
          <p:nvPr/>
        </p:nvSpPr>
        <p:spPr>
          <a:xfrm>
            <a:off x="9805182" y="3725984"/>
            <a:ext cx="365760" cy="116605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FBA5C-2F19-4DA8-B3EF-131D5AF4DF36}"/>
              </a:ext>
            </a:extLst>
          </p:cNvPr>
          <p:cNvSpPr/>
          <p:nvPr/>
        </p:nvSpPr>
        <p:spPr>
          <a:xfrm>
            <a:off x="4459458" y="5725551"/>
            <a:ext cx="520505" cy="4079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85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3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173C8EC-CF83-44B6-96ED-020216A4A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65" y="1327124"/>
            <a:ext cx="8664753" cy="52315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66F0D2-E070-41C5-B089-51CAD5DD5B21}"/>
              </a:ext>
            </a:extLst>
          </p:cNvPr>
          <p:cNvSpPr/>
          <p:nvPr/>
        </p:nvSpPr>
        <p:spPr>
          <a:xfrm>
            <a:off x="2335237" y="3713871"/>
            <a:ext cx="6766560" cy="6049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CEDE8-5805-41D6-AC99-9C52141493D5}"/>
              </a:ext>
            </a:extLst>
          </p:cNvPr>
          <p:cNvSpPr/>
          <p:nvPr/>
        </p:nvSpPr>
        <p:spPr>
          <a:xfrm>
            <a:off x="2023403" y="4691968"/>
            <a:ext cx="7609894" cy="16666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04326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CC09662-5FA5-42B7-ABF3-DC89FE9EF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>
          <a:xfrm>
            <a:off x="2148104" y="1505246"/>
            <a:ext cx="7895792" cy="499428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3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66F0D2-E070-41C5-B089-51CAD5DD5B21}"/>
              </a:ext>
            </a:extLst>
          </p:cNvPr>
          <p:cNvSpPr/>
          <p:nvPr/>
        </p:nvSpPr>
        <p:spPr>
          <a:xfrm>
            <a:off x="2335237" y="3713871"/>
            <a:ext cx="6766560" cy="6049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CEDE8-5805-41D6-AC99-9C52141493D5}"/>
              </a:ext>
            </a:extLst>
          </p:cNvPr>
          <p:cNvSpPr/>
          <p:nvPr/>
        </p:nvSpPr>
        <p:spPr>
          <a:xfrm>
            <a:off x="2335237" y="4832900"/>
            <a:ext cx="7609894" cy="16666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423FB-75AE-4F5D-9BDA-ABBFA57C969F}"/>
              </a:ext>
            </a:extLst>
          </p:cNvPr>
          <p:cNvSpPr/>
          <p:nvPr/>
        </p:nvSpPr>
        <p:spPr>
          <a:xfrm>
            <a:off x="9198628" y="5997562"/>
            <a:ext cx="279711" cy="3008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0835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DBA449C-2CE5-40F2-8C64-6F8A4DEBD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37" y="1283093"/>
            <a:ext cx="7609894" cy="502268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Activité 3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66F0D2-E070-41C5-B089-51CAD5DD5B21}"/>
              </a:ext>
            </a:extLst>
          </p:cNvPr>
          <p:cNvSpPr/>
          <p:nvPr/>
        </p:nvSpPr>
        <p:spPr>
          <a:xfrm>
            <a:off x="2546252" y="3545058"/>
            <a:ext cx="6766560" cy="769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CEDE8-5805-41D6-AC99-9C52141493D5}"/>
              </a:ext>
            </a:extLst>
          </p:cNvPr>
          <p:cNvSpPr/>
          <p:nvPr/>
        </p:nvSpPr>
        <p:spPr>
          <a:xfrm>
            <a:off x="2023403" y="4431324"/>
            <a:ext cx="7609894" cy="192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814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  <a:t>Conclusion</a:t>
            </a:r>
            <a:b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</a:br>
            <a:endParaRPr lang="fr-MA" sz="28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2" name="Picture 2" descr="La logique floue : intérêts et limites » Sciences et Techniques">
            <a:extLst>
              <a:ext uri="{FF2B5EF4-FFF2-40B4-BE49-F238E27FC236}">
                <a16:creationId xmlns:a16="http://schemas.microsoft.com/office/drawing/2014/main" id="{89628459-E235-4009-B720-15D933042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50" y="3915199"/>
            <a:ext cx="5271222" cy="2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30054">
            <a:extLst>
              <a:ext uri="{FF2B5EF4-FFF2-40B4-BE49-F238E27FC236}">
                <a16:creationId xmlns:a16="http://schemas.microsoft.com/office/drawing/2014/main" id="{FFD41D3A-5DD4-4796-9577-85850AEB9CBF}"/>
              </a:ext>
            </a:extLst>
          </p:cNvPr>
          <p:cNvGrpSpPr/>
          <p:nvPr/>
        </p:nvGrpSpPr>
        <p:grpSpPr>
          <a:xfrm>
            <a:off x="8942388" y="4033828"/>
            <a:ext cx="2096086" cy="1961724"/>
            <a:chOff x="0" y="0"/>
            <a:chExt cx="1905103" cy="2285995"/>
          </a:xfrm>
        </p:grpSpPr>
        <p:sp>
          <p:nvSpPr>
            <p:cNvPr id="14" name="Shape 508">
              <a:extLst>
                <a:ext uri="{FF2B5EF4-FFF2-40B4-BE49-F238E27FC236}">
                  <a16:creationId xmlns:a16="http://schemas.microsoft.com/office/drawing/2014/main" id="{AE4138EA-5816-424E-9181-A299EE82927B}"/>
                </a:ext>
              </a:extLst>
            </p:cNvPr>
            <p:cNvSpPr/>
            <p:nvPr/>
          </p:nvSpPr>
          <p:spPr>
            <a:xfrm>
              <a:off x="0" y="990595"/>
              <a:ext cx="1600200" cy="1295400"/>
            </a:xfrm>
            <a:custGeom>
              <a:avLst/>
              <a:gdLst/>
              <a:ahLst/>
              <a:cxnLst/>
              <a:rect l="0" t="0" r="0" b="0"/>
              <a:pathLst>
                <a:path w="1600200" h="1295400">
                  <a:moveTo>
                    <a:pt x="407746" y="130734"/>
                  </a:moveTo>
                  <a:cubicBezTo>
                    <a:pt x="184645" y="261468"/>
                    <a:pt x="0" y="814083"/>
                    <a:pt x="130785" y="986409"/>
                  </a:cubicBezTo>
                  <a:cubicBezTo>
                    <a:pt x="261569" y="1158735"/>
                    <a:pt x="969353" y="1295400"/>
                    <a:pt x="1192454" y="1164679"/>
                  </a:cubicBezTo>
                  <a:cubicBezTo>
                    <a:pt x="1415567" y="1033945"/>
                    <a:pt x="1600200" y="374358"/>
                    <a:pt x="1469415" y="202044"/>
                  </a:cubicBezTo>
                  <a:cubicBezTo>
                    <a:pt x="1338631" y="29718"/>
                    <a:pt x="630847" y="0"/>
                    <a:pt x="407746" y="130734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15" name="Shape 509">
              <a:extLst>
                <a:ext uri="{FF2B5EF4-FFF2-40B4-BE49-F238E27FC236}">
                  <a16:creationId xmlns:a16="http://schemas.microsoft.com/office/drawing/2014/main" id="{60763BD8-47AE-4EAC-8A3C-D7621A3B8D74}"/>
                </a:ext>
              </a:extLst>
            </p:cNvPr>
            <p:cNvSpPr/>
            <p:nvPr/>
          </p:nvSpPr>
          <p:spPr>
            <a:xfrm>
              <a:off x="5334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16" name="Shape 510">
              <a:extLst>
                <a:ext uri="{FF2B5EF4-FFF2-40B4-BE49-F238E27FC236}">
                  <a16:creationId xmlns:a16="http://schemas.microsoft.com/office/drawing/2014/main" id="{CC8BBDD7-BF5F-494E-A1B4-85B7B34CB9E1}"/>
                </a:ext>
              </a:extLst>
            </p:cNvPr>
            <p:cNvSpPr/>
            <p:nvPr/>
          </p:nvSpPr>
          <p:spPr>
            <a:xfrm>
              <a:off x="5334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17" name="Shape 511">
              <a:extLst>
                <a:ext uri="{FF2B5EF4-FFF2-40B4-BE49-F238E27FC236}">
                  <a16:creationId xmlns:a16="http://schemas.microsoft.com/office/drawing/2014/main" id="{BBAE63A9-D7F4-453F-80B7-B5A987EAA303}"/>
                </a:ext>
              </a:extLst>
            </p:cNvPr>
            <p:cNvSpPr/>
            <p:nvPr/>
          </p:nvSpPr>
          <p:spPr>
            <a:xfrm>
              <a:off x="228598" y="1143002"/>
              <a:ext cx="749808" cy="787908"/>
            </a:xfrm>
            <a:custGeom>
              <a:avLst/>
              <a:gdLst/>
              <a:ahLst/>
              <a:cxnLst/>
              <a:rect l="0" t="0" r="0" b="0"/>
              <a:pathLst>
                <a:path w="749808" h="787908">
                  <a:moveTo>
                    <a:pt x="292303" y="101664"/>
                  </a:moveTo>
                  <a:cubicBezTo>
                    <a:pt x="216052" y="203327"/>
                    <a:pt x="0" y="635407"/>
                    <a:pt x="63551" y="711657"/>
                  </a:cubicBezTo>
                  <a:cubicBezTo>
                    <a:pt x="127089" y="787908"/>
                    <a:pt x="597306" y="660819"/>
                    <a:pt x="673557" y="559156"/>
                  </a:cubicBezTo>
                  <a:cubicBezTo>
                    <a:pt x="749808" y="457492"/>
                    <a:pt x="584606" y="177914"/>
                    <a:pt x="521056" y="101664"/>
                  </a:cubicBezTo>
                  <a:cubicBezTo>
                    <a:pt x="457518" y="25413"/>
                    <a:pt x="368554" y="0"/>
                    <a:pt x="292303" y="101664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 dirty="0"/>
            </a:p>
          </p:txBody>
        </p:sp>
        <p:sp>
          <p:nvSpPr>
            <p:cNvPr id="18" name="Shape 512">
              <a:extLst>
                <a:ext uri="{FF2B5EF4-FFF2-40B4-BE49-F238E27FC236}">
                  <a16:creationId xmlns:a16="http://schemas.microsoft.com/office/drawing/2014/main" id="{DF336FA0-A3E0-4206-8D13-4755F5076D1D}"/>
                </a:ext>
              </a:extLst>
            </p:cNvPr>
            <p:cNvSpPr/>
            <p:nvPr/>
          </p:nvSpPr>
          <p:spPr>
            <a:xfrm>
              <a:off x="685803" y="1600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19" name="Shape 513">
              <a:extLst>
                <a:ext uri="{FF2B5EF4-FFF2-40B4-BE49-F238E27FC236}">
                  <a16:creationId xmlns:a16="http://schemas.microsoft.com/office/drawing/2014/main" id="{71BACE62-B763-4281-8B77-758A357446DB}"/>
                </a:ext>
              </a:extLst>
            </p:cNvPr>
            <p:cNvSpPr/>
            <p:nvPr/>
          </p:nvSpPr>
          <p:spPr>
            <a:xfrm>
              <a:off x="685803" y="1600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0" name="Shape 514">
              <a:extLst>
                <a:ext uri="{FF2B5EF4-FFF2-40B4-BE49-F238E27FC236}">
                  <a16:creationId xmlns:a16="http://schemas.microsoft.com/office/drawing/2014/main" id="{31A6305B-D0FC-421E-A866-34D4CADC299A}"/>
                </a:ext>
              </a:extLst>
            </p:cNvPr>
            <p:cNvSpPr/>
            <p:nvPr/>
          </p:nvSpPr>
          <p:spPr>
            <a:xfrm>
              <a:off x="762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1" name="Shape 515">
              <a:extLst>
                <a:ext uri="{FF2B5EF4-FFF2-40B4-BE49-F238E27FC236}">
                  <a16:creationId xmlns:a16="http://schemas.microsoft.com/office/drawing/2014/main" id="{CC34D728-CF09-41A3-AF35-076B5FC8F978}"/>
                </a:ext>
              </a:extLst>
            </p:cNvPr>
            <p:cNvSpPr/>
            <p:nvPr/>
          </p:nvSpPr>
          <p:spPr>
            <a:xfrm>
              <a:off x="762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2" name="Shape 516">
              <a:extLst>
                <a:ext uri="{FF2B5EF4-FFF2-40B4-BE49-F238E27FC236}">
                  <a16:creationId xmlns:a16="http://schemas.microsoft.com/office/drawing/2014/main" id="{FAF21665-23F7-4843-90D6-01641F86346C}"/>
                </a:ext>
              </a:extLst>
            </p:cNvPr>
            <p:cNvSpPr/>
            <p:nvPr/>
          </p:nvSpPr>
          <p:spPr>
            <a:xfrm>
              <a:off x="6858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3" name="Shape 517">
              <a:extLst>
                <a:ext uri="{FF2B5EF4-FFF2-40B4-BE49-F238E27FC236}">
                  <a16:creationId xmlns:a16="http://schemas.microsoft.com/office/drawing/2014/main" id="{51A409F9-9A25-4A68-AA8C-3A7B11DA6458}"/>
                </a:ext>
              </a:extLst>
            </p:cNvPr>
            <p:cNvSpPr/>
            <p:nvPr/>
          </p:nvSpPr>
          <p:spPr>
            <a:xfrm>
              <a:off x="6858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4" name="Shape 518">
              <a:extLst>
                <a:ext uri="{FF2B5EF4-FFF2-40B4-BE49-F238E27FC236}">
                  <a16:creationId xmlns:a16="http://schemas.microsoft.com/office/drawing/2014/main" id="{1E55CEB7-1BF5-4F1B-950F-AAA56002CAA2}"/>
                </a:ext>
              </a:extLst>
            </p:cNvPr>
            <p:cNvSpPr/>
            <p:nvPr/>
          </p:nvSpPr>
          <p:spPr>
            <a:xfrm>
              <a:off x="1066803" y="17526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5" name="Shape 519">
              <a:extLst>
                <a:ext uri="{FF2B5EF4-FFF2-40B4-BE49-F238E27FC236}">
                  <a16:creationId xmlns:a16="http://schemas.microsoft.com/office/drawing/2014/main" id="{1B728C2B-ECD6-403F-A49D-8D8935C6D51A}"/>
                </a:ext>
              </a:extLst>
            </p:cNvPr>
            <p:cNvSpPr/>
            <p:nvPr/>
          </p:nvSpPr>
          <p:spPr>
            <a:xfrm>
              <a:off x="1066803" y="17526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6" name="Shape 520">
              <a:extLst>
                <a:ext uri="{FF2B5EF4-FFF2-40B4-BE49-F238E27FC236}">
                  <a16:creationId xmlns:a16="http://schemas.microsoft.com/office/drawing/2014/main" id="{8319381D-70CD-467A-BBCA-594AA85D391C}"/>
                </a:ext>
              </a:extLst>
            </p:cNvPr>
            <p:cNvSpPr/>
            <p:nvPr/>
          </p:nvSpPr>
          <p:spPr>
            <a:xfrm>
              <a:off x="990603" y="1219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7" name="Shape 521">
              <a:extLst>
                <a:ext uri="{FF2B5EF4-FFF2-40B4-BE49-F238E27FC236}">
                  <a16:creationId xmlns:a16="http://schemas.microsoft.com/office/drawing/2014/main" id="{D6EF3B70-4C08-4F66-A300-E3C643D8453A}"/>
                </a:ext>
              </a:extLst>
            </p:cNvPr>
            <p:cNvSpPr/>
            <p:nvPr/>
          </p:nvSpPr>
          <p:spPr>
            <a:xfrm>
              <a:off x="990603" y="12192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8" name="Shape 522">
              <a:extLst>
                <a:ext uri="{FF2B5EF4-FFF2-40B4-BE49-F238E27FC236}">
                  <a16:creationId xmlns:a16="http://schemas.microsoft.com/office/drawing/2014/main" id="{0367359E-93C7-4A03-B3B4-F17625DDD5BF}"/>
                </a:ext>
              </a:extLst>
            </p:cNvPr>
            <p:cNvSpPr/>
            <p:nvPr/>
          </p:nvSpPr>
          <p:spPr>
            <a:xfrm>
              <a:off x="9906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29" name="Shape 523">
              <a:extLst>
                <a:ext uri="{FF2B5EF4-FFF2-40B4-BE49-F238E27FC236}">
                  <a16:creationId xmlns:a16="http://schemas.microsoft.com/office/drawing/2014/main" id="{FABC06E9-83BF-4428-98C3-E534E01AC9E8}"/>
                </a:ext>
              </a:extLst>
            </p:cNvPr>
            <p:cNvSpPr/>
            <p:nvPr/>
          </p:nvSpPr>
          <p:spPr>
            <a:xfrm>
              <a:off x="990603" y="19050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0" name="Shape 524">
              <a:extLst>
                <a:ext uri="{FF2B5EF4-FFF2-40B4-BE49-F238E27FC236}">
                  <a16:creationId xmlns:a16="http://schemas.microsoft.com/office/drawing/2014/main" id="{6D9ACDA5-8183-4F07-8270-4754C779B9C2}"/>
                </a:ext>
              </a:extLst>
            </p:cNvPr>
            <p:cNvSpPr/>
            <p:nvPr/>
          </p:nvSpPr>
          <p:spPr>
            <a:xfrm>
              <a:off x="1143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ubicBezTo>
                    <a:pt x="0" y="17056"/>
                    <a:pt x="17056" y="0"/>
                    <a:pt x="38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1" name="Shape 525">
              <a:extLst>
                <a:ext uri="{FF2B5EF4-FFF2-40B4-BE49-F238E27FC236}">
                  <a16:creationId xmlns:a16="http://schemas.microsoft.com/office/drawing/2014/main" id="{D8225D8B-7CC1-45CA-9621-86D81C16DEBE}"/>
                </a:ext>
              </a:extLst>
            </p:cNvPr>
            <p:cNvSpPr/>
            <p:nvPr/>
          </p:nvSpPr>
          <p:spPr>
            <a:xfrm>
              <a:off x="1143003" y="144780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0" y="38100"/>
                  </a:moveTo>
                  <a:cubicBezTo>
                    <a:pt x="0" y="17056"/>
                    <a:pt x="17056" y="0"/>
                    <a:pt x="38100" y="0"/>
                  </a:cubicBezTo>
                  <a:cubicBezTo>
                    <a:pt x="59144" y="0"/>
                    <a:pt x="76200" y="17056"/>
                    <a:pt x="76200" y="38100"/>
                  </a:cubicBezTo>
                  <a:cubicBezTo>
                    <a:pt x="76200" y="59144"/>
                    <a:pt x="59144" y="76200"/>
                    <a:pt x="38100" y="76200"/>
                  </a:cubicBezTo>
                  <a:cubicBezTo>
                    <a:pt x="17056" y="76200"/>
                    <a:pt x="0" y="59144"/>
                    <a:pt x="0" y="38100"/>
                  </a:cubicBezTo>
                  <a:close/>
                </a:path>
              </a:pathLst>
            </a:custGeom>
            <a:ln w="9144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2" name="Shape 526">
              <a:extLst>
                <a:ext uri="{FF2B5EF4-FFF2-40B4-BE49-F238E27FC236}">
                  <a16:creationId xmlns:a16="http://schemas.microsoft.com/office/drawing/2014/main" id="{23071442-B423-428D-8C9A-C85C2F67B6D3}"/>
                </a:ext>
              </a:extLst>
            </p:cNvPr>
            <p:cNvSpPr/>
            <p:nvPr/>
          </p:nvSpPr>
          <p:spPr>
            <a:xfrm>
              <a:off x="1219203" y="0"/>
              <a:ext cx="355092" cy="330708"/>
            </a:xfrm>
            <a:custGeom>
              <a:avLst/>
              <a:gdLst/>
              <a:ahLst/>
              <a:cxnLst/>
              <a:rect l="0" t="0" r="0" b="0"/>
              <a:pathLst>
                <a:path w="355092" h="330708">
                  <a:moveTo>
                    <a:pt x="0" y="330708"/>
                  </a:moveTo>
                  <a:lnTo>
                    <a:pt x="355092" y="330708"/>
                  </a:lnTo>
                  <a:lnTo>
                    <a:pt x="355092" y="0"/>
                  </a:lnTo>
                  <a:lnTo>
                    <a:pt x="0" y="0"/>
                  </a:lnTo>
                  <a:close/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3" name="Shape 527">
              <a:extLst>
                <a:ext uri="{FF2B5EF4-FFF2-40B4-BE49-F238E27FC236}">
                  <a16:creationId xmlns:a16="http://schemas.microsoft.com/office/drawing/2014/main" id="{3C2B6C26-AB76-43F2-88A5-013B91D5398F}"/>
                </a:ext>
              </a:extLst>
            </p:cNvPr>
            <p:cNvSpPr/>
            <p:nvPr/>
          </p:nvSpPr>
          <p:spPr>
            <a:xfrm>
              <a:off x="635827" y="114478"/>
              <a:ext cx="507276" cy="1081151"/>
            </a:xfrm>
            <a:custGeom>
              <a:avLst/>
              <a:gdLst/>
              <a:ahLst/>
              <a:cxnLst/>
              <a:rect l="0" t="0" r="0" b="0"/>
              <a:pathLst>
                <a:path w="507276" h="1081151">
                  <a:moveTo>
                    <a:pt x="507276" y="0"/>
                  </a:moveTo>
                  <a:lnTo>
                    <a:pt x="258394" y="0"/>
                  </a:lnTo>
                  <a:lnTo>
                    <a:pt x="0" y="1081151"/>
                  </a:lnTo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E19E22-DCDB-4456-8F2F-8206DC4F5DB0}"/>
                </a:ext>
              </a:extLst>
            </p:cNvPr>
            <p:cNvSpPr/>
            <p:nvPr/>
          </p:nvSpPr>
          <p:spPr>
            <a:xfrm>
              <a:off x="1332645" y="32492"/>
              <a:ext cx="171262" cy="3194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MA" sz="14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fr-MA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5" name="Shape 530">
              <a:extLst>
                <a:ext uri="{FF2B5EF4-FFF2-40B4-BE49-F238E27FC236}">
                  <a16:creationId xmlns:a16="http://schemas.microsoft.com/office/drawing/2014/main" id="{6D004C89-2BCD-486C-903F-BA712EC207EA}"/>
                </a:ext>
              </a:extLst>
            </p:cNvPr>
            <p:cNvSpPr/>
            <p:nvPr/>
          </p:nvSpPr>
          <p:spPr>
            <a:xfrm>
              <a:off x="1423201" y="571678"/>
              <a:ext cx="481902" cy="534213"/>
            </a:xfrm>
            <a:custGeom>
              <a:avLst/>
              <a:gdLst/>
              <a:ahLst/>
              <a:cxnLst/>
              <a:rect l="0" t="0" r="0" b="0"/>
              <a:pathLst>
                <a:path w="481902" h="534213">
                  <a:moveTo>
                    <a:pt x="481902" y="0"/>
                  </a:moveTo>
                  <a:lnTo>
                    <a:pt x="245720" y="0"/>
                  </a:lnTo>
                  <a:lnTo>
                    <a:pt x="0" y="534213"/>
                  </a:lnTo>
                </a:path>
              </a:pathLst>
            </a:custGeom>
            <a:ln w="9144" cap="flat">
              <a:miter lim="1016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fr-MA"/>
            </a:p>
          </p:txBody>
        </p:sp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E1F9BB79-9ECF-4669-94CC-BCD0CD870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632" y="4873267"/>
            <a:ext cx="1512749" cy="1264757"/>
          </a:xfrm>
          <a:prstGeom prst="rect">
            <a:avLst/>
          </a:prstGeom>
        </p:spPr>
      </p:pic>
      <p:pic>
        <p:nvPicPr>
          <p:cNvPr id="38" name="Picture 35734">
            <a:extLst>
              <a:ext uri="{FF2B5EF4-FFF2-40B4-BE49-F238E27FC236}">
                <a16:creationId xmlns:a16="http://schemas.microsoft.com/office/drawing/2014/main" id="{4FE6947D-4624-4781-BA6A-EE0C527F8394}"/>
              </a:ext>
            </a:extLst>
          </p:cNvPr>
          <p:cNvPicPr/>
          <p:nvPr/>
        </p:nvPicPr>
        <p:blipFill rotWithShape="1">
          <a:blip r:embed="rId6"/>
          <a:srcRect t="20673" r="883"/>
          <a:stretch/>
        </p:blipFill>
        <p:spPr>
          <a:xfrm>
            <a:off x="1363354" y="1076741"/>
            <a:ext cx="9465292" cy="2859154"/>
          </a:xfrm>
          <a:prstGeom prst="rect">
            <a:avLst/>
          </a:prstGeom>
        </p:spPr>
      </p:pic>
      <p:graphicFrame>
        <p:nvGraphicFramePr>
          <p:cNvPr id="39" name="Tableau 38">
            <a:extLst>
              <a:ext uri="{FF2B5EF4-FFF2-40B4-BE49-F238E27FC236}">
                <a16:creationId xmlns:a16="http://schemas.microsoft.com/office/drawing/2014/main" id="{DD00C3E6-F4E0-48DE-BCC5-FD84AC7E5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06056"/>
              </p:ext>
            </p:extLst>
          </p:nvPr>
        </p:nvGraphicFramePr>
        <p:xfrm>
          <a:off x="11151057" y="4524413"/>
          <a:ext cx="387008" cy="359493"/>
        </p:xfrm>
        <a:graphic>
          <a:graphicData uri="http://schemas.openxmlformats.org/drawingml/2006/table">
            <a:tbl>
              <a:tblPr firstRow="1" firstCol="1" bandRow="1"/>
              <a:tblGrid>
                <a:gridCol w="387008">
                  <a:extLst>
                    <a:ext uri="{9D8B030D-6E8A-4147-A177-3AD203B41FA5}">
                      <a16:colId xmlns:a16="http://schemas.microsoft.com/office/drawing/2014/main" val="2263531536"/>
                    </a:ext>
                  </a:extLst>
                </a:gridCol>
              </a:tblGrid>
              <a:tr h="3594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MA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</a:t>
                      </a:r>
                      <a:endParaRPr lang="fr-MA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3665" marR="113030" marT="3238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42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963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98138D-F080-49C2-B6E5-E1B28C45E0C7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0" y="-2907704"/>
            <a:ext cx="12324835" cy="4536504"/>
          </a:xfrm>
          <a:prstGeom prst="rect">
            <a:avLst/>
          </a:prstGeom>
          <a:solidFill>
            <a:srgbClr val="227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10800000">
            <a:off x="0" y="5085184"/>
            <a:ext cx="12300155" cy="4536504"/>
          </a:xfrm>
          <a:prstGeom prst="rect">
            <a:avLst/>
          </a:prstGeom>
          <a:solidFill>
            <a:srgbClr val="227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4680" y="2348880"/>
            <a:ext cx="12324835" cy="2016224"/>
          </a:xfrm>
          <a:prstGeom prst="rect">
            <a:avLst/>
          </a:prstGeom>
          <a:solidFill>
            <a:srgbClr val="227052"/>
          </a:solidFill>
          <a:ln>
            <a:solidFill>
              <a:srgbClr val="4ECDC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solidFill>
                  <a:schemeClr val="tx1"/>
                </a:solidFill>
                <a:latin typeface="Segoe UI Light" pitchFamily="34" charset="0"/>
                <a:cs typeface="Browallia New" pitchFamily="34" charset="-34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03783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4.58333E-6 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00378 -0.246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23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375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5" dur="5375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6" dur="5375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375" autoRev="1" fill="remov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rgbClr val="0070C0"/>
                </a:solidFill>
                <a:latin typeface="Montserrat" panose="020B0604020202020204" charset="0"/>
              </a:rPr>
              <a:t>Introduction</a:t>
            </a:r>
            <a:endParaRPr lang="fr-MA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131" y="2139773"/>
            <a:ext cx="6037385" cy="3264000"/>
          </a:xfrm>
        </p:spPr>
        <p:txBody>
          <a:bodyPr/>
          <a:lstStyle/>
          <a:p>
            <a:pPr marL="194729" indent="0" algn="just">
              <a:buNone/>
            </a:pPr>
            <a:r>
              <a:rPr lang="fr-MA" sz="1800" b="1" dirty="0">
                <a:solidFill>
                  <a:schemeClr val="accent6"/>
                </a:solidFill>
                <a:latin typeface="+mn-lt"/>
              </a:rPr>
              <a:t>La logique floue : </a:t>
            </a:r>
            <a:r>
              <a:rPr lang="fr-MA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est une extension de la logique booléenne qui permet la modélisation des imperfection de données et se rapproche dans une certaine mesure de la flexibilité du raisonnement humain.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AF1154-B024-49EF-814A-F2EA2A813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82" y="4509777"/>
            <a:ext cx="9146515" cy="1427214"/>
          </a:xfrm>
          <a:prstGeom prst="rect">
            <a:avLst/>
          </a:prstGeom>
        </p:spPr>
      </p:pic>
      <p:pic>
        <p:nvPicPr>
          <p:cNvPr id="1026" name="Picture 2" descr="La logique floue : intérêts et limites » Sciences et Techniques">
            <a:extLst>
              <a:ext uri="{FF2B5EF4-FFF2-40B4-BE49-F238E27FC236}">
                <a16:creationId xmlns:a16="http://schemas.microsoft.com/office/drawing/2014/main" id="{6CA6EE91-F8A8-4A92-919B-D372472B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516" y="1700353"/>
            <a:ext cx="5271222" cy="2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Introduction : </a:t>
            </a:r>
            <a:r>
              <a:rPr lang="fr-FR" sz="1800" dirty="0">
                <a:solidFill>
                  <a:srgbClr val="0070C0"/>
                </a:solidFill>
                <a:latin typeface="Montserrat" panose="020B0604020202020204" charset="0"/>
              </a:rPr>
              <a:t>Bref historique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104" y="1495554"/>
            <a:ext cx="9807043" cy="4280597"/>
          </a:xfrm>
        </p:spPr>
        <p:txBody>
          <a:bodyPr/>
          <a:lstStyle/>
          <a:p>
            <a:pPr algn="l"/>
            <a:endParaRPr lang="fr-MA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Blip>
                <a:blip r:embed="rId2"/>
              </a:buBlip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1965: Concept introduit par Pr. Lotfi 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Zadeh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(Berkeley):«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Fuzzy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set 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theory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»:Définition des ensembles flous et opérateurs associés</a:t>
            </a:r>
          </a:p>
          <a:p>
            <a:pPr marL="194729" indent="0">
              <a:buNone/>
            </a:pPr>
            <a:endParaRPr lang="fr-FR"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194729" indent="0">
              <a:buNone/>
            </a:pPr>
            <a:endParaRPr lang="fr-FR"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buBlip>
                <a:blip r:embed="rId2"/>
              </a:buBlip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1970: Premières applications: Systèmes experts, Aide à la décision en médecine, commerce…</a:t>
            </a:r>
          </a:p>
          <a:p>
            <a:pPr marL="194729" indent="0">
              <a:buNone/>
            </a:pPr>
            <a:endParaRPr lang="fr-FR"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buBlip>
                <a:blip r:embed="rId2"/>
              </a:buBlip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1974: Première application industrielle. Régulation floue d’une chaudière à vapeur réalisée par Mamdani</a:t>
            </a:r>
          </a:p>
          <a:p>
            <a:pPr marL="194729" indent="0">
              <a:buNone/>
            </a:pPr>
            <a:endParaRPr lang="fr-MA" sz="1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buBlip>
                <a:blip r:embed="rId2"/>
              </a:buBlip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1985: Les premiers, les japonais introduisent des produits grand public «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Fuzzy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Logic Inside». </a:t>
            </a:r>
          </a:p>
          <a:p>
            <a:endParaRPr lang="fr-MA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194729" indent="0">
              <a:buNone/>
            </a:pPr>
            <a:endParaRPr lang="fr-MA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E67157-A8F0-431D-BF8F-72AF25396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807" y="1965960"/>
            <a:ext cx="1512749" cy="1264757"/>
          </a:xfrm>
          <a:prstGeom prst="rect">
            <a:avLst/>
          </a:prstGeom>
        </p:spPr>
      </p:pic>
      <p:pic>
        <p:nvPicPr>
          <p:cNvPr id="1026" name="Picture 2" descr="Ebrahim Mamdani - Easter Island butterflyfish - Wikipedia">
            <a:extLst>
              <a:ext uri="{FF2B5EF4-FFF2-40B4-BE49-F238E27FC236}">
                <a16:creationId xmlns:a16="http://schemas.microsoft.com/office/drawing/2014/main" id="{FA990E94-5315-4A92-8420-89741CD6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806" y="3869564"/>
            <a:ext cx="1512749" cy="126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79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Domaine d ’application</a:t>
            </a:r>
            <a:endParaRPr lang="fr-MA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872" y="1522925"/>
            <a:ext cx="10640255" cy="4498043"/>
          </a:xfrm>
        </p:spPr>
        <p:txBody>
          <a:bodyPr/>
          <a:lstStyle/>
          <a:p>
            <a:pPr algn="l"/>
            <a:endParaRPr lang="fr-MA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2000" b="0" i="0" u="none" strike="noStrike" baseline="0" dirty="0">
                <a:solidFill>
                  <a:srgbClr val="000000"/>
                </a:solidFill>
                <a:latin typeface="+mj-lt"/>
              </a:rPr>
              <a:t>Aide à la décision, au diagnostic </a:t>
            </a: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(domaine médical, orientation professionnelle…)</a:t>
            </a:r>
          </a:p>
          <a:p>
            <a:pPr marL="194729" indent="0">
              <a:buNone/>
            </a:pP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Agrégation multicritère et optimisation</a:t>
            </a:r>
          </a:p>
          <a:p>
            <a:pPr marL="194729" indent="0">
              <a:buNone/>
            </a:pPr>
            <a:endParaRPr lang="fr-FR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Reconnaissance de forme : </a:t>
            </a:r>
            <a:r>
              <a:rPr lang="fr-MA" sz="2000" dirty="0">
                <a:solidFill>
                  <a:srgbClr val="000000"/>
                </a:solidFill>
                <a:latin typeface="+mj-lt"/>
              </a:rPr>
              <a:t>(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L'analyse d'images (médical, radar, télédétection).</a:t>
            </a:r>
          </a:p>
          <a:p>
            <a:pPr marL="194729" indent="0">
              <a:buNone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La reconnaissance de cibles (domaine militaire). consultation, investissement et développement, horaires de train, ...recherche d'information, modélisation de systèmes</a:t>
            </a:r>
            <a:r>
              <a:rPr lang="fr-MA" sz="2000" dirty="0">
                <a:solidFill>
                  <a:srgbClr val="000000"/>
                </a:solidFill>
                <a:latin typeface="+mj-lt"/>
              </a:rPr>
              <a:t>)</a:t>
            </a: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94729" indent="0">
              <a:buNone/>
            </a:pPr>
            <a:endParaRPr lang="fr-MA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Base de données </a:t>
            </a:r>
            <a:r>
              <a:rPr lang="fr-FR" sz="2000" b="0" i="0" u="none" strike="noStrike" baseline="0" dirty="0">
                <a:solidFill>
                  <a:srgbClr val="000000"/>
                </a:solidFill>
                <a:latin typeface="+mj-lt"/>
              </a:rPr>
              <a:t>(objets flous et/ou requêtes floues)</a:t>
            </a: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94729" indent="0">
              <a:buNone/>
            </a:pP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MA" sz="2000" b="0" i="0" u="none" strike="noStrike" baseline="0" dirty="0">
                <a:solidFill>
                  <a:srgbClr val="000000"/>
                </a:solidFill>
                <a:latin typeface="+mj-lt"/>
              </a:rPr>
              <a:t>Commande floue de systèmes… </a:t>
            </a:r>
          </a:p>
          <a:p>
            <a:pPr>
              <a:buFont typeface="Wingdings" panose="05000000000000000000" pitchFamily="2" charset="2"/>
              <a:buChar char="Ø"/>
            </a:pPr>
            <a:endParaRPr lang="fr-MA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194729" indent="0">
              <a:buNone/>
            </a:pPr>
            <a:endParaRPr lang="fr-MA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87514FC-A259-41E3-83BC-347B7F656C2E}"/>
              </a:ext>
            </a:extLst>
          </p:cNvPr>
          <p:cNvSpPr/>
          <p:nvPr/>
        </p:nvSpPr>
        <p:spPr>
          <a:xfrm>
            <a:off x="1339535" y="5205047"/>
            <a:ext cx="4146865" cy="815922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7033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Secteurs d'activités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719" y="1414730"/>
            <a:ext cx="10368280" cy="5143939"/>
          </a:xfrm>
        </p:spPr>
        <p:txBody>
          <a:bodyPr/>
          <a:lstStyle/>
          <a:p>
            <a:pPr marL="194729" indent="0">
              <a:buNone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1990 : Généralisation de l’utilisation de cette technique.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Appareils électroménagers ( </a:t>
            </a:r>
            <a:r>
              <a:rPr lang="fr-FR" sz="2000" dirty="0" err="1">
                <a:solidFill>
                  <a:srgbClr val="000000"/>
                </a:solidFill>
                <a:latin typeface="+mj-lt"/>
              </a:rPr>
              <a:t>laves-linges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, aspirateurs, autocuiseurs,...etc.) ,</a:t>
            </a:r>
          </a:p>
          <a:p>
            <a:pPr marL="194729" indent="0">
              <a:buNone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Systèmes audio-visuels (appareils de photos autofocus, caméscopes à stabilisateur d'images, photocopieurs,...)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Systèmes automobiles embarqués (BVA, ABS, suspension, climatisation,...etc.), 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Systèmes autonomes mobiles,</a:t>
            </a:r>
          </a:p>
          <a:p>
            <a:pPr>
              <a:buFont typeface="Wingdings" panose="05000000000000000000" pitchFamily="2" charset="2"/>
              <a:buChar char="ü"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Gestions des feux de circulations</a:t>
            </a:r>
          </a:p>
          <a:p>
            <a:pPr marL="194729" indent="0">
              <a:buNone/>
            </a:pPr>
            <a:endParaRPr lang="fr-FR" sz="20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Systèmes de contrôle/commande dans la plupart des domaines industriels de production.</a:t>
            </a:r>
            <a:endParaRPr lang="fr-MA" sz="20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11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situation-problème</a:t>
            </a:r>
            <a:endParaRPr lang="fr-MA" sz="24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79729B-7FDC-45D4-9831-88ABBDF8FBE8}"/>
              </a:ext>
            </a:extLst>
          </p:cNvPr>
          <p:cNvSpPr/>
          <p:nvPr/>
        </p:nvSpPr>
        <p:spPr>
          <a:xfrm>
            <a:off x="5488745" y="3640015"/>
            <a:ext cx="1214509" cy="7174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solidFill>
                <a:schemeClr val="accent6"/>
              </a:solidFill>
            </a:endParaRP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81153933-3A74-43F3-ACDA-2D812A15C5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35863" y="3133579"/>
            <a:ext cx="1214508" cy="1209820"/>
          </a:xfrm>
          <a:prstGeom prst="bentConnector3">
            <a:avLst>
              <a:gd name="adj1" fmla="val 54633"/>
            </a:avLst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6F08E338-328E-49DE-BD12-719CA7C38694}"/>
              </a:ext>
            </a:extLst>
          </p:cNvPr>
          <p:cNvCxnSpPr>
            <a:cxnSpLocks/>
          </p:cNvCxnSpPr>
          <p:nvPr/>
        </p:nvCxnSpPr>
        <p:spPr>
          <a:xfrm>
            <a:off x="4743158" y="3133579"/>
            <a:ext cx="1392701" cy="1209821"/>
          </a:xfrm>
          <a:prstGeom prst="bentConnector3">
            <a:avLst>
              <a:gd name="adj1" fmla="val 52020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CCBF712-1E6E-4D03-A7FD-5E8B59142F47}"/>
              </a:ext>
            </a:extLst>
          </p:cNvPr>
          <p:cNvSpPr txBox="1"/>
          <p:nvPr/>
        </p:nvSpPr>
        <p:spPr>
          <a:xfrm>
            <a:off x="5127675" y="4480503"/>
            <a:ext cx="201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800" b="1" dirty="0"/>
              <a:t>Réservoir d’eau</a:t>
            </a:r>
          </a:p>
        </p:txBody>
      </p:sp>
      <p:pic>
        <p:nvPicPr>
          <p:cNvPr id="1026" name="Picture 2" descr="Photo libre de droit de Thermomètre À Échelle Celsius En Bois Pour Mesurer  La Température De Lair Thermomètre Disolement Sur Le Fond Blanc Température  De Lair Plus 40 Degrés Celsius banque d'images">
            <a:extLst>
              <a:ext uri="{FF2B5EF4-FFF2-40B4-BE49-F238E27FC236}">
                <a16:creationId xmlns:a16="http://schemas.microsoft.com/office/drawing/2014/main" id="{7D5AD64D-2F89-4737-BEEB-707773BC9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680" b="5034"/>
          <a:stretch/>
        </p:blipFill>
        <p:spPr bwMode="auto">
          <a:xfrm>
            <a:off x="631154" y="4343399"/>
            <a:ext cx="1214509" cy="18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A902DC7-5C9E-444E-883C-6391F6430D98}"/>
              </a:ext>
            </a:extLst>
          </p:cNvPr>
          <p:cNvCxnSpPr>
            <a:cxnSpLocks/>
          </p:cNvCxnSpPr>
          <p:nvPr/>
        </p:nvCxnSpPr>
        <p:spPr>
          <a:xfrm flipH="1">
            <a:off x="738059" y="4480503"/>
            <a:ext cx="1000698" cy="17233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AE80AEF-A5C4-4BD8-A9EF-C0F4B6F3BDA1}"/>
              </a:ext>
            </a:extLst>
          </p:cNvPr>
          <p:cNvCxnSpPr>
            <a:cxnSpLocks/>
          </p:cNvCxnSpPr>
          <p:nvPr/>
        </p:nvCxnSpPr>
        <p:spPr>
          <a:xfrm>
            <a:off x="738059" y="4480503"/>
            <a:ext cx="1107604" cy="17233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10 idées de Point d&amp;#39;interrogation | point d&amp;#39;interrogation, mots  interrogatifs, image bonhomme">
            <a:extLst>
              <a:ext uri="{FF2B5EF4-FFF2-40B4-BE49-F238E27FC236}">
                <a16:creationId xmlns:a16="http://schemas.microsoft.com/office/drawing/2014/main" id="{E59B4914-77CC-4DD4-A4CF-78313D72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59" y="4265283"/>
            <a:ext cx="24384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5518957-D677-4647-A4C2-A28D7196E4B7}"/>
                  </a:ext>
                </a:extLst>
              </p:cNvPr>
              <p:cNvSpPr txBox="1"/>
              <p:nvPr/>
            </p:nvSpPr>
            <p:spPr>
              <a:xfrm>
                <a:off x="479700" y="1667218"/>
                <a:ext cx="8526915" cy="361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MA" sz="1600" dirty="0"/>
                  <a:t>Nous considérons, par exemple trois température possible </a:t>
                </a:r>
                <a:r>
                  <a:rPr lang="fr-MA" sz="1600" b="1" dirty="0">
                    <a:solidFill>
                      <a:srgbClr val="0070C0"/>
                    </a:solidFill>
                  </a:rPr>
                  <a:t>: Froid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fr-MA" sz="1600" dirty="0"/>
                  <a:t> , </a:t>
                </a:r>
                <a:r>
                  <a:rPr lang="fr-MA" sz="1600" b="1" dirty="0">
                    <a:solidFill>
                      <a:srgbClr val="FF9933"/>
                    </a:solidFill>
                  </a:rPr>
                  <a:t>Tiède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6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600" b="1" i="1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6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fr-MA" sz="1600" b="1" dirty="0">
                    <a:solidFill>
                      <a:srgbClr val="FF9933"/>
                    </a:solidFill>
                  </a:rPr>
                  <a:t> </a:t>
                </a:r>
                <a:r>
                  <a:rPr lang="fr-MA" sz="1600" dirty="0"/>
                  <a:t>, </a:t>
                </a:r>
                <a:r>
                  <a:rPr lang="fr-MA" sz="1600" b="1" dirty="0">
                    <a:solidFill>
                      <a:srgbClr val="FF0000"/>
                    </a:solidFill>
                  </a:rPr>
                  <a:t>chaude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fr-MA" sz="1600" b="1" dirty="0">
                    <a:solidFill>
                      <a:srgbClr val="FF0000"/>
                    </a:solidFill>
                  </a:rPr>
                  <a:t> </a:t>
                </a:r>
                <a:endParaRPr lang="fr-MA" sz="1600" b="1" dirty="0"/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5518957-D677-4647-A4C2-A28D7196E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00" y="1667218"/>
                <a:ext cx="8526915" cy="361894"/>
              </a:xfrm>
              <a:prstGeom prst="rect">
                <a:avLst/>
              </a:prstGeom>
              <a:blipFill>
                <a:blip r:embed="rId7"/>
                <a:stretch>
                  <a:fillRect l="-429" t="-5000" b="-13333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Phylactère : pensées 34">
                <a:extLst>
                  <a:ext uri="{FF2B5EF4-FFF2-40B4-BE49-F238E27FC236}">
                    <a16:creationId xmlns:a16="http://schemas.microsoft.com/office/drawing/2014/main" id="{15A63E55-7AE7-4302-8E7E-7D799E555537}"/>
                  </a:ext>
                </a:extLst>
              </p:cNvPr>
              <p:cNvSpPr/>
              <p:nvPr/>
            </p:nvSpPr>
            <p:spPr>
              <a:xfrm>
                <a:off x="9091518" y="3097664"/>
                <a:ext cx="2484343" cy="1518212"/>
              </a:xfrm>
              <a:prstGeom prst="cloudCallout">
                <a:avLst>
                  <a:gd name="adj1" fmla="val -50410"/>
                  <a:gd name="adj2" fmla="val 82646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MA" sz="1400" b="1" dirty="0">
                    <a:solidFill>
                      <a:srgbClr val="0070C0"/>
                    </a:solidFill>
                  </a:rPr>
                  <a:t>Froid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MA" sz="1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fr-MA" sz="1400" dirty="0"/>
                  <a:t> , </a:t>
                </a:r>
                <a:r>
                  <a:rPr lang="fr-MA" sz="1400" b="1" dirty="0">
                    <a:solidFill>
                      <a:srgbClr val="FF9933"/>
                    </a:solidFill>
                  </a:rPr>
                  <a:t>Tiède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4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400" b="1" i="1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400" b="1" i="1" smtClean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fr-MA" sz="1400" b="1" dirty="0">
                    <a:solidFill>
                      <a:srgbClr val="FF9933"/>
                    </a:solidFill>
                  </a:rPr>
                  <a:t> </a:t>
                </a:r>
                <a:r>
                  <a:rPr lang="fr-MA" sz="1400" dirty="0"/>
                  <a:t>, </a:t>
                </a:r>
                <a:r>
                  <a:rPr lang="fr-MA" sz="1400" b="1" dirty="0">
                    <a:solidFill>
                      <a:srgbClr val="FF0000"/>
                    </a:solidFill>
                  </a:rPr>
                  <a:t>chaude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MA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fr-MA" dirty="0"/>
                  <a:t> ?</a:t>
                </a:r>
              </a:p>
            </p:txBody>
          </p:sp>
        </mc:Choice>
        <mc:Fallback xmlns="">
          <p:sp>
            <p:nvSpPr>
              <p:cNvPr id="35" name="Phylactère : pensées 34">
                <a:extLst>
                  <a:ext uri="{FF2B5EF4-FFF2-40B4-BE49-F238E27FC236}">
                    <a16:creationId xmlns:a16="http://schemas.microsoft.com/office/drawing/2014/main" id="{15A63E55-7AE7-4302-8E7E-7D799E555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18" y="3097664"/>
                <a:ext cx="2484343" cy="1518212"/>
              </a:xfrm>
              <a:prstGeom prst="cloudCallout">
                <a:avLst>
                  <a:gd name="adj1" fmla="val -50410"/>
                  <a:gd name="adj2" fmla="val 82646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oneTexte 35">
            <a:extLst>
              <a:ext uri="{FF2B5EF4-FFF2-40B4-BE49-F238E27FC236}">
                <a16:creationId xmlns:a16="http://schemas.microsoft.com/office/drawing/2014/main" id="{7F0F7AEA-7825-46CD-BDB5-96C7A80BD0CB}"/>
              </a:ext>
            </a:extLst>
          </p:cNvPr>
          <p:cNvSpPr txBox="1"/>
          <p:nvPr/>
        </p:nvSpPr>
        <p:spPr>
          <a:xfrm>
            <a:off x="2741800" y="5785025"/>
            <a:ext cx="5656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/>
              <a:t>Appréciation avec une certaine marge d’incertitude</a:t>
            </a:r>
          </a:p>
        </p:txBody>
      </p:sp>
    </p:spTree>
    <p:extLst>
      <p:ext uri="{BB962C8B-B14F-4D97-AF65-F5344CB8AC3E}">
        <p14:creationId xmlns:p14="http://schemas.microsoft.com/office/powerpoint/2010/main" val="4834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situation-problème</a:t>
            </a:r>
            <a:endParaRPr lang="fr-MA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70DDB-934C-49DD-A13A-174BD1756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69806"/>
            <a:ext cx="11143957" cy="3264000"/>
          </a:xfrm>
        </p:spPr>
        <p:txBody>
          <a:bodyPr/>
          <a:lstStyle/>
          <a:p>
            <a:pPr marL="194729" indent="0">
              <a:buNone/>
            </a:pPr>
            <a:r>
              <a:rPr lang="fr-FR" sz="2000" dirty="0">
                <a:solidFill>
                  <a:srgbClr val="000000"/>
                </a:solidFill>
                <a:latin typeface="+mj-lt"/>
              </a:rPr>
              <a:t>son appareil de mesure précise on peut donner une information plus nuancée , telle que </a:t>
            </a:r>
            <a:r>
              <a:rPr lang="fr-FR" sz="2000" b="1" dirty="0">
                <a:solidFill>
                  <a:srgbClr val="FF9933"/>
                </a:solidFill>
                <a:latin typeface="+mj-lt"/>
              </a:rPr>
              <a:t>« Tiède et plutôt chaude » 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et également définir des intervalles de température pour lesquels il n'y a pas d’incertitude comme </a:t>
            </a:r>
            <a:r>
              <a:rPr lang="fr-FR" sz="2000" b="1" dirty="0">
                <a:solidFill>
                  <a:srgbClr val="FF0000"/>
                </a:solidFill>
                <a:latin typeface="+mj-lt"/>
              </a:rPr>
              <a:t>«  l’eau est nettement chaude » 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ou </a:t>
            </a:r>
            <a:r>
              <a:rPr lang="fr-FR" sz="2000" b="1" dirty="0">
                <a:solidFill>
                  <a:srgbClr val="0070C0"/>
                </a:solidFill>
                <a:latin typeface="+mj-lt"/>
              </a:rPr>
              <a:t>« réellement froide » </a:t>
            </a:r>
            <a:r>
              <a:rPr lang="fr-FR" sz="2000" dirty="0">
                <a:solidFill>
                  <a:srgbClr val="000000"/>
                </a:solidFill>
                <a:latin typeface="+mj-lt"/>
              </a:rPr>
              <a:t>et des zones pour lesquelles on peut hésiter</a:t>
            </a:r>
            <a:endParaRPr lang="fr-MA" sz="20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E4B548-84A8-44BD-ACF6-5B3C1BA15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24" y="2799277"/>
            <a:ext cx="8959503" cy="3759396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DF6D8BA-B472-4723-83D8-ED889746CFA8}"/>
              </a:ext>
            </a:extLst>
          </p:cNvPr>
          <p:cNvCxnSpPr/>
          <p:nvPr/>
        </p:nvCxnSpPr>
        <p:spPr>
          <a:xfrm flipH="1">
            <a:off x="5809957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29B585A-99AE-49C0-8CD3-CB21609ED69D}"/>
              </a:ext>
            </a:extLst>
          </p:cNvPr>
          <p:cNvCxnSpPr/>
          <p:nvPr/>
        </p:nvCxnSpPr>
        <p:spPr>
          <a:xfrm flipH="1">
            <a:off x="5523914" y="3877161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840A07D-8201-4F01-9C8B-A121F90FC469}"/>
              </a:ext>
            </a:extLst>
          </p:cNvPr>
          <p:cNvCxnSpPr/>
          <p:nvPr/>
        </p:nvCxnSpPr>
        <p:spPr>
          <a:xfrm flipH="1">
            <a:off x="5276557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D4E8474-B667-4F00-8DFF-11140A2C4128}"/>
              </a:ext>
            </a:extLst>
          </p:cNvPr>
          <p:cNvCxnSpPr/>
          <p:nvPr/>
        </p:nvCxnSpPr>
        <p:spPr>
          <a:xfrm flipH="1">
            <a:off x="5028027" y="3877161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F291CC3-EB2A-4793-AB7A-3E5DE83A23E0}"/>
              </a:ext>
            </a:extLst>
          </p:cNvPr>
          <p:cNvCxnSpPr/>
          <p:nvPr/>
        </p:nvCxnSpPr>
        <p:spPr>
          <a:xfrm flipH="1">
            <a:off x="4777154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AD8D21E-4301-4EC1-879E-02B3118EE58C}"/>
              </a:ext>
            </a:extLst>
          </p:cNvPr>
          <p:cNvCxnSpPr/>
          <p:nvPr/>
        </p:nvCxnSpPr>
        <p:spPr>
          <a:xfrm flipH="1">
            <a:off x="4563794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AB58329-31D7-47C0-AE2E-58BC3F1E7FDC}"/>
              </a:ext>
            </a:extLst>
          </p:cNvPr>
          <p:cNvCxnSpPr/>
          <p:nvPr/>
        </p:nvCxnSpPr>
        <p:spPr>
          <a:xfrm flipH="1">
            <a:off x="4319369" y="3868615"/>
            <a:ext cx="286043" cy="2813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58EAB01-FDF9-4408-8731-A4A2B39E0E01}"/>
              </a:ext>
            </a:extLst>
          </p:cNvPr>
          <p:cNvCxnSpPr>
            <a:cxnSpLocks/>
          </p:cNvCxnSpPr>
          <p:nvPr/>
        </p:nvCxnSpPr>
        <p:spPr>
          <a:xfrm>
            <a:off x="4407289" y="3868615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F7867B5-4171-47DC-B58C-30DD42CEFB47}"/>
              </a:ext>
            </a:extLst>
          </p:cNvPr>
          <p:cNvCxnSpPr>
            <a:cxnSpLocks/>
          </p:cNvCxnSpPr>
          <p:nvPr/>
        </p:nvCxnSpPr>
        <p:spPr>
          <a:xfrm>
            <a:off x="4642502" y="3877161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4FFD0674-4B36-4C6F-A980-8B221994B96A}"/>
              </a:ext>
            </a:extLst>
          </p:cNvPr>
          <p:cNvCxnSpPr>
            <a:cxnSpLocks/>
          </p:cNvCxnSpPr>
          <p:nvPr/>
        </p:nvCxnSpPr>
        <p:spPr>
          <a:xfrm>
            <a:off x="4894383" y="3874553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ED5F68C-9A28-4186-84D9-A5DF52098D9F}"/>
              </a:ext>
            </a:extLst>
          </p:cNvPr>
          <p:cNvCxnSpPr>
            <a:cxnSpLocks/>
          </p:cNvCxnSpPr>
          <p:nvPr/>
        </p:nvCxnSpPr>
        <p:spPr>
          <a:xfrm>
            <a:off x="5187753" y="3892401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68D693C7-064D-4213-B634-9FA23EDB5145}"/>
              </a:ext>
            </a:extLst>
          </p:cNvPr>
          <p:cNvCxnSpPr>
            <a:cxnSpLocks/>
          </p:cNvCxnSpPr>
          <p:nvPr/>
        </p:nvCxnSpPr>
        <p:spPr>
          <a:xfrm>
            <a:off x="5481123" y="3892400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680E1F5-E760-4F98-843E-EB91CBFF8A0D}"/>
              </a:ext>
            </a:extLst>
          </p:cNvPr>
          <p:cNvCxnSpPr>
            <a:cxnSpLocks/>
          </p:cNvCxnSpPr>
          <p:nvPr/>
        </p:nvCxnSpPr>
        <p:spPr>
          <a:xfrm>
            <a:off x="5736685" y="3903369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8E1A6813-2440-46DE-B613-5A42F8054882}"/>
              </a:ext>
            </a:extLst>
          </p:cNvPr>
          <p:cNvCxnSpPr>
            <a:cxnSpLocks/>
          </p:cNvCxnSpPr>
          <p:nvPr/>
        </p:nvCxnSpPr>
        <p:spPr>
          <a:xfrm>
            <a:off x="6297630" y="3907225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90482C5A-177F-4B09-AC61-71C0049257D7}"/>
              </a:ext>
            </a:extLst>
          </p:cNvPr>
          <p:cNvCxnSpPr>
            <a:cxnSpLocks/>
          </p:cNvCxnSpPr>
          <p:nvPr/>
        </p:nvCxnSpPr>
        <p:spPr>
          <a:xfrm>
            <a:off x="6532843" y="3915771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FE73E3D-71D8-4081-99D4-1DD1D6450512}"/>
              </a:ext>
            </a:extLst>
          </p:cNvPr>
          <p:cNvCxnSpPr>
            <a:cxnSpLocks/>
          </p:cNvCxnSpPr>
          <p:nvPr/>
        </p:nvCxnSpPr>
        <p:spPr>
          <a:xfrm>
            <a:off x="6784724" y="3913163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0813CAFF-D84D-4974-A7D6-209FAF3E137B}"/>
              </a:ext>
            </a:extLst>
          </p:cNvPr>
          <p:cNvCxnSpPr>
            <a:cxnSpLocks/>
          </p:cNvCxnSpPr>
          <p:nvPr/>
        </p:nvCxnSpPr>
        <p:spPr>
          <a:xfrm>
            <a:off x="7078094" y="3931011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C7633007-A300-44A5-9D52-841DF7564334}"/>
              </a:ext>
            </a:extLst>
          </p:cNvPr>
          <p:cNvCxnSpPr>
            <a:cxnSpLocks/>
          </p:cNvCxnSpPr>
          <p:nvPr/>
        </p:nvCxnSpPr>
        <p:spPr>
          <a:xfrm>
            <a:off x="7371464" y="3931010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059DE10-F255-4537-8240-AA58AD1CEDCA}"/>
              </a:ext>
            </a:extLst>
          </p:cNvPr>
          <p:cNvCxnSpPr>
            <a:cxnSpLocks/>
          </p:cNvCxnSpPr>
          <p:nvPr/>
        </p:nvCxnSpPr>
        <p:spPr>
          <a:xfrm>
            <a:off x="7627026" y="3941979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888E57C-9199-483B-AA78-DE01CCB7430E}"/>
              </a:ext>
            </a:extLst>
          </p:cNvPr>
          <p:cNvCxnSpPr>
            <a:cxnSpLocks/>
          </p:cNvCxnSpPr>
          <p:nvPr/>
        </p:nvCxnSpPr>
        <p:spPr>
          <a:xfrm>
            <a:off x="7787046" y="3899096"/>
            <a:ext cx="242669" cy="250873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94F0E9A-1972-47B6-A40B-F1B3E7990D99}"/>
              </a:ext>
            </a:extLst>
          </p:cNvPr>
          <p:cNvCxnSpPr>
            <a:cxnSpLocks/>
          </p:cNvCxnSpPr>
          <p:nvPr/>
        </p:nvCxnSpPr>
        <p:spPr>
          <a:xfrm flipH="1">
            <a:off x="6288249" y="3886201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AAB62FD-662A-40C1-B677-4721FD3555A5}"/>
              </a:ext>
            </a:extLst>
          </p:cNvPr>
          <p:cNvCxnSpPr>
            <a:cxnSpLocks/>
          </p:cNvCxnSpPr>
          <p:nvPr/>
        </p:nvCxnSpPr>
        <p:spPr>
          <a:xfrm flipH="1">
            <a:off x="6507406" y="3939027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E0D67A2A-AE6B-459E-87B0-52654E00A30C}"/>
              </a:ext>
            </a:extLst>
          </p:cNvPr>
          <p:cNvCxnSpPr>
            <a:cxnSpLocks/>
          </p:cNvCxnSpPr>
          <p:nvPr/>
        </p:nvCxnSpPr>
        <p:spPr>
          <a:xfrm flipH="1">
            <a:off x="6775854" y="3937744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E0ADF12-8DB8-463E-AE49-A46447B81AB8}"/>
              </a:ext>
            </a:extLst>
          </p:cNvPr>
          <p:cNvCxnSpPr>
            <a:cxnSpLocks/>
          </p:cNvCxnSpPr>
          <p:nvPr/>
        </p:nvCxnSpPr>
        <p:spPr>
          <a:xfrm flipH="1">
            <a:off x="7054284" y="3908435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83D016A1-7C4B-484F-81D8-B2A462CC1774}"/>
              </a:ext>
            </a:extLst>
          </p:cNvPr>
          <p:cNvCxnSpPr>
            <a:cxnSpLocks/>
          </p:cNvCxnSpPr>
          <p:nvPr/>
        </p:nvCxnSpPr>
        <p:spPr>
          <a:xfrm flipH="1">
            <a:off x="7346542" y="3937744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7876AAAD-11D6-4E14-8DC9-D985B5FC7905}"/>
              </a:ext>
            </a:extLst>
          </p:cNvPr>
          <p:cNvCxnSpPr>
            <a:cxnSpLocks/>
          </p:cNvCxnSpPr>
          <p:nvPr/>
        </p:nvCxnSpPr>
        <p:spPr>
          <a:xfrm flipH="1">
            <a:off x="7657102" y="3907113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13A98D5-9B09-45BC-ADE1-5B5EC8DD1F96}"/>
              </a:ext>
            </a:extLst>
          </p:cNvPr>
          <p:cNvCxnSpPr>
            <a:cxnSpLocks/>
          </p:cNvCxnSpPr>
          <p:nvPr/>
        </p:nvCxnSpPr>
        <p:spPr>
          <a:xfrm flipH="1">
            <a:off x="7808908" y="3947045"/>
            <a:ext cx="252054" cy="23483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A7E855EC-B7D9-418E-8CE3-5B1BB0F7853F}"/>
                  </a:ext>
                </a:extLst>
              </p:cNvPr>
              <p:cNvSpPr txBox="1"/>
              <p:nvPr/>
            </p:nvSpPr>
            <p:spPr>
              <a:xfrm>
                <a:off x="4860030" y="4193885"/>
                <a:ext cx="1105256" cy="361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MA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fr-MA" sz="1600" dirty="0">
                    <a:solidFill>
                      <a:srgbClr val="0070C0"/>
                    </a:solidFill>
                  </a:rPr>
                  <a:t> </a:t>
                </a:r>
                <a:endParaRPr lang="fr-MA" dirty="0"/>
              </a:p>
            </p:txBody>
          </p:sp>
        </mc:Choice>
        <mc:Fallback xmlns=""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A7E855EC-B7D9-418E-8CE3-5B1BB0F78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0" y="4193885"/>
                <a:ext cx="1105256" cy="361894"/>
              </a:xfrm>
              <a:prstGeom prst="rect">
                <a:avLst/>
              </a:prstGeom>
              <a:blipFill>
                <a:blip r:embed="rId6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F0BE4B21-7906-44E2-966F-96D63A5D7DD0}"/>
                  </a:ext>
                </a:extLst>
              </p:cNvPr>
              <p:cNvSpPr txBox="1"/>
              <p:nvPr/>
            </p:nvSpPr>
            <p:spPr>
              <a:xfrm>
                <a:off x="6764439" y="4240801"/>
                <a:ext cx="1105256" cy="362984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MA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fr-MA" sz="1600" dirty="0"/>
                  <a:t> </a:t>
                </a:r>
                <a:endParaRPr lang="fr-MA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F0BE4B21-7906-44E2-966F-96D63A5D7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439" y="4240801"/>
                <a:ext cx="1105256" cy="362984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M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6EE25660-3C36-4996-8809-684AA9A51B65}"/>
              </a:ext>
            </a:extLst>
          </p:cNvPr>
          <p:cNvSpPr/>
          <p:nvPr/>
        </p:nvSpPr>
        <p:spPr>
          <a:xfrm>
            <a:off x="1934524" y="3445013"/>
            <a:ext cx="8442744" cy="1238902"/>
          </a:xfrm>
          <a:prstGeom prst="roundRect">
            <a:avLst/>
          </a:prstGeom>
          <a:solidFill>
            <a:srgbClr val="FF000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c'est le principe de la commande floue</a:t>
            </a:r>
            <a:endParaRPr lang="fr-MA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/>
      <p:bldP spid="72" grpId="0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BC592-8B11-4CAD-B28F-717C1C047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99327"/>
            <a:ext cx="11643360" cy="1666633"/>
          </a:xfrm>
        </p:spPr>
        <p:txBody>
          <a:bodyPr/>
          <a:lstStyle/>
          <a:p>
            <a:pPr algn="ctr"/>
            <a:r>
              <a:rPr lang="fr-FR" sz="2400" dirty="0">
                <a:solidFill>
                  <a:srgbClr val="0070C0"/>
                </a:solidFill>
                <a:latin typeface="Montserrat" panose="020B0604020202020204" charset="0"/>
              </a:rPr>
              <a:t>Principe de la commande floue</a:t>
            </a:r>
            <a:endParaRPr lang="fr-MA" sz="240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61F96A5-08FA-4189-BE32-C04617E88D70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274320" y="1132644"/>
            <a:ext cx="116433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3ED76BD3-BCFD-46DB-9069-D8E44B013E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4" y="299328"/>
            <a:ext cx="1063631" cy="75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381D2C-7F81-45E7-871E-AD906EAD44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7" y="358467"/>
            <a:ext cx="2220254" cy="638838"/>
          </a:xfrm>
          <a:prstGeom prst="rect">
            <a:avLst/>
          </a:prstGeom>
          <a:noFill/>
        </p:spPr>
      </p:pic>
      <p:sp>
        <p:nvSpPr>
          <p:cNvPr id="11" name="Text Box 1029">
            <a:extLst>
              <a:ext uri="{FF2B5EF4-FFF2-40B4-BE49-F238E27FC236}">
                <a16:creationId xmlns:a16="http://schemas.microsoft.com/office/drawing/2014/main" id="{BD5DF1CC-F13A-48B7-8DB0-5950CE04E8E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46100" y="1795369"/>
            <a:ext cx="11099800" cy="124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94729" indent="0" algn="just"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La commande floue a pour but de traiter des problèmes de commande de processus à partir uniquement de </a:t>
            </a:r>
            <a:r>
              <a:rPr lang="fr-FR" altLang="fr-FR" sz="2000" dirty="0">
                <a:solidFill>
                  <a:schemeClr val="bg2"/>
                </a:solidFill>
                <a:latin typeface="+mn-lt"/>
              </a:rPr>
              <a:t>connaissances de comportement que les spécialistes du procédé doivent formuler sous forme linguistique (floue).</a:t>
            </a:r>
          </a:p>
        </p:txBody>
      </p:sp>
      <p:sp>
        <p:nvSpPr>
          <p:cNvPr id="12" name="Text Box 1031">
            <a:extLst>
              <a:ext uri="{FF2B5EF4-FFF2-40B4-BE49-F238E27FC236}">
                <a16:creationId xmlns:a16="http://schemas.microsoft.com/office/drawing/2014/main" id="{EB3175EA-D72B-4E02-9FF2-05D8EC2A7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5433" y="3429000"/>
            <a:ext cx="822113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/>
            <a:r>
              <a:rPr lang="fr-FR" altLang="fr-FR" sz="2000" b="1" dirty="0">
                <a:solidFill>
                  <a:schemeClr val="accent6"/>
                </a:solidFill>
                <a:latin typeface="+mn-lt"/>
                <a:cs typeface="Calibri"/>
                <a:sym typeface="Calibri"/>
              </a:rPr>
              <a:t>Exemple : </a:t>
            </a: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</a:t>
            </a:r>
          </a:p>
          <a:p>
            <a:pPr lvl="1"/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	- Commande de véhicule autonome.</a:t>
            </a:r>
          </a:p>
          <a:p>
            <a:pPr lvl="1"/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	- Commande de température d’un serre </a:t>
            </a:r>
          </a:p>
          <a:p>
            <a:pPr lvl="1"/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	- Régulation de niveau complexe</a:t>
            </a:r>
          </a:p>
          <a:p>
            <a:pPr lvl="1"/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+mn-lt"/>
                <a:cs typeface="Calibri"/>
                <a:sym typeface="Calibri"/>
              </a:rPr>
              <a:t>		- Commande avec capteur imprécis (Camera…)</a:t>
            </a:r>
          </a:p>
        </p:txBody>
      </p:sp>
    </p:spTree>
    <p:extLst>
      <p:ext uri="{BB962C8B-B14F-4D97-AF65-F5344CB8AC3E}">
        <p14:creationId xmlns:p14="http://schemas.microsoft.com/office/powerpoint/2010/main" val="21423996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F088889B-903B-4F19-B2D2-C347C1867791}" vid="{85200DDB-D732-4F54-8E42-E52D03E99CC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</TotalTime>
  <Words>1388</Words>
  <Application>Microsoft Office PowerPoint</Application>
  <PresentationFormat>Grand écran</PresentationFormat>
  <Paragraphs>226</Paragraphs>
  <Slides>29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Cambria Math</vt:lpstr>
      <vt:lpstr>Montserrat</vt:lpstr>
      <vt:lpstr>Nunito</vt:lpstr>
      <vt:lpstr>Segoe UI Light</vt:lpstr>
      <vt:lpstr>Segoe UI Symbol</vt:lpstr>
      <vt:lpstr>Times New Roman</vt:lpstr>
      <vt:lpstr>Wingdings</vt:lpstr>
      <vt:lpstr>Thème1</vt:lpstr>
      <vt:lpstr>Systèmes d'information intelligents  la logique floue</vt:lpstr>
      <vt:lpstr>Présentation PowerPoint</vt:lpstr>
      <vt:lpstr>Introduction</vt:lpstr>
      <vt:lpstr>Introduction : Bref historique</vt:lpstr>
      <vt:lpstr>Domaine d ’application</vt:lpstr>
      <vt:lpstr>Secteurs d'activités</vt:lpstr>
      <vt:lpstr>situation-problème</vt:lpstr>
      <vt:lpstr>situation-problème</vt:lpstr>
      <vt:lpstr>Principe de la commande floue</vt:lpstr>
      <vt:lpstr>Exemple de la commande floue </vt:lpstr>
      <vt:lpstr>Concepts principaux</vt:lpstr>
      <vt:lpstr>Exemple</vt:lpstr>
      <vt:lpstr>Opérateurs de logique floue</vt:lpstr>
      <vt:lpstr>Opérateurs logiques floues les plus utilisés  </vt:lpstr>
      <vt:lpstr>Variables floues </vt:lpstr>
      <vt:lpstr>                 Structure générale d’un commande floue</vt:lpstr>
      <vt:lpstr>La fuzzification </vt:lpstr>
      <vt:lpstr>Inférence floue et base des règles   </vt:lpstr>
      <vt:lpstr>Principe du raisonnement approximatif</vt:lpstr>
      <vt:lpstr>Activation des règles </vt:lpstr>
      <vt:lpstr>Activité 1 </vt:lpstr>
      <vt:lpstr>Activité 1 </vt:lpstr>
      <vt:lpstr>Activité 2</vt:lpstr>
      <vt:lpstr>Activité 3  </vt:lpstr>
      <vt:lpstr>Activité 3 </vt:lpstr>
      <vt:lpstr>Activité 3 </vt:lpstr>
      <vt:lpstr>Activité 3 </vt:lpstr>
      <vt:lpstr>Conclusion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Systèmes d'information intelligents  application de la logique floue</dc:title>
  <dc:creator>Administrateur</dc:creator>
  <cp:lastModifiedBy>mohamed walid hajoub</cp:lastModifiedBy>
  <cp:revision>89</cp:revision>
  <dcterms:created xsi:type="dcterms:W3CDTF">2021-12-13T19:03:07Z</dcterms:created>
  <dcterms:modified xsi:type="dcterms:W3CDTF">2022-02-19T23:23:05Z</dcterms:modified>
</cp:coreProperties>
</file>